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256" r:id="rId3"/>
    <p:sldId id="304" r:id="rId4"/>
    <p:sldId id="305" r:id="rId5"/>
    <p:sldId id="308" r:id="rId6"/>
    <p:sldId id="366" r:id="rId7"/>
    <p:sldId id="365" r:id="rId8"/>
    <p:sldId id="309" r:id="rId9"/>
    <p:sldId id="307" r:id="rId10"/>
    <p:sldId id="367" r:id="rId11"/>
    <p:sldId id="370" r:id="rId12"/>
    <p:sldId id="371" r:id="rId13"/>
    <p:sldId id="372" r:id="rId14"/>
    <p:sldId id="373" r:id="rId15"/>
    <p:sldId id="374" r:id="rId16"/>
    <p:sldId id="375" r:id="rId17"/>
    <p:sldId id="376" r:id="rId18"/>
    <p:sldId id="377" r:id="rId19"/>
    <p:sldId id="378" r:id="rId2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650" autoAdjust="0"/>
    <p:restoredTop sz="85818" autoAdjust="0"/>
  </p:normalViewPr>
  <p:slideViewPr>
    <p:cSldViewPr>
      <p:cViewPr>
        <p:scale>
          <a:sx n="106" d="100"/>
          <a:sy n="106" d="100"/>
        </p:scale>
        <p:origin x="-2364" y="156"/>
      </p:cViewPr>
      <p:guideLst>
        <p:guide orient="horz" pos="2160"/>
        <p:guide pos="2880"/>
      </p:guideLst>
    </p:cSldViewPr>
  </p:slideViewPr>
  <p:outlineViewPr>
    <p:cViewPr>
      <p:scale>
        <a:sx n="33" d="100"/>
        <a:sy n="33" d="100"/>
      </p:scale>
      <p:origin x="0" y="-1020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94F71D-6DC1-41AA-977B-00256235BC9C}" type="datetimeFigureOut">
              <a:rPr lang="tr-TR" smtClean="0"/>
              <a:pPr/>
              <a:t>16.03.2023</a:t>
            </a:fld>
            <a:endParaRPr lang="tr-TR" dirty="0"/>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886A3E-796E-4791-AA4B-2BDAFC96FB60}" type="slidenum">
              <a:rPr lang="tr-TR" smtClean="0"/>
              <a:pPr/>
              <a:t>‹#›</a:t>
            </a:fld>
            <a:endParaRPr lang="tr-TR" dirty="0"/>
          </a:p>
        </p:txBody>
      </p:sp>
    </p:spTree>
    <p:extLst>
      <p:ext uri="{BB962C8B-B14F-4D97-AF65-F5344CB8AC3E}">
        <p14:creationId xmlns:p14="http://schemas.microsoft.com/office/powerpoint/2010/main" val="622953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4886A3E-796E-4791-AA4B-2BDAFC96FB60}" type="slidenum">
              <a:rPr lang="tr-TR" smtClean="0"/>
              <a:pPr/>
              <a:t>2</a:t>
            </a:fld>
            <a:endParaRPr lang="tr-TR" dirty="0"/>
          </a:p>
        </p:txBody>
      </p:sp>
    </p:spTree>
    <p:extLst>
      <p:ext uri="{BB962C8B-B14F-4D97-AF65-F5344CB8AC3E}">
        <p14:creationId xmlns:p14="http://schemas.microsoft.com/office/powerpoint/2010/main" val="2198507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D9F75050-0E15-4C5B-92B0-66D068882F1F}" type="datetimeFigureOut">
              <a:rPr lang="tr-TR" smtClean="0"/>
              <a:pPr/>
              <a:t>16.03.2023</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dirty="0"/>
          </a:p>
        </p:txBody>
      </p:sp>
    </p:spTree>
    <p:extLst>
      <p:ext uri="{BB962C8B-B14F-4D97-AF65-F5344CB8AC3E}">
        <p14:creationId xmlns:p14="http://schemas.microsoft.com/office/powerpoint/2010/main" val="4011838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9F75050-0E15-4C5B-92B0-66D068882F1F}" type="datetimeFigureOut">
              <a:rPr lang="tr-TR" smtClean="0"/>
              <a:pPr/>
              <a:t>16.03.2023</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dirty="0"/>
          </a:p>
        </p:txBody>
      </p:sp>
    </p:spTree>
    <p:extLst>
      <p:ext uri="{BB962C8B-B14F-4D97-AF65-F5344CB8AC3E}">
        <p14:creationId xmlns:p14="http://schemas.microsoft.com/office/powerpoint/2010/main" val="4215983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9F75050-0E15-4C5B-92B0-66D068882F1F}" type="datetimeFigureOut">
              <a:rPr lang="tr-TR" smtClean="0"/>
              <a:pPr/>
              <a:t>16.03.2023</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dirty="0"/>
          </a:p>
        </p:txBody>
      </p:sp>
    </p:spTree>
    <p:extLst>
      <p:ext uri="{BB962C8B-B14F-4D97-AF65-F5344CB8AC3E}">
        <p14:creationId xmlns:p14="http://schemas.microsoft.com/office/powerpoint/2010/main" val="2426913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D9F75050-0E15-4C5B-92B0-66D068882F1F}" type="datetimeFigureOut">
              <a:rPr lang="tr-TR" smtClean="0"/>
              <a:pPr/>
              <a:t>16.03.2023</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dirty="0"/>
          </a:p>
        </p:txBody>
      </p:sp>
    </p:spTree>
    <p:extLst>
      <p:ext uri="{BB962C8B-B14F-4D97-AF65-F5344CB8AC3E}">
        <p14:creationId xmlns:p14="http://schemas.microsoft.com/office/powerpoint/2010/main" val="3862629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9F75050-0E15-4C5B-92B0-66D068882F1F}" type="datetimeFigureOut">
              <a:rPr lang="tr-TR" smtClean="0"/>
              <a:pPr/>
              <a:t>16.03.2023</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dirty="0"/>
          </a:p>
        </p:txBody>
      </p:sp>
    </p:spTree>
    <p:extLst>
      <p:ext uri="{BB962C8B-B14F-4D97-AF65-F5344CB8AC3E}">
        <p14:creationId xmlns:p14="http://schemas.microsoft.com/office/powerpoint/2010/main" val="188444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D9F75050-0E15-4C5B-92B0-66D068882F1F}" type="datetimeFigureOut">
              <a:rPr lang="tr-TR" smtClean="0"/>
              <a:pPr/>
              <a:t>16.03.2023</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dirty="0"/>
          </a:p>
        </p:txBody>
      </p:sp>
    </p:spTree>
    <p:extLst>
      <p:ext uri="{BB962C8B-B14F-4D97-AF65-F5344CB8AC3E}">
        <p14:creationId xmlns:p14="http://schemas.microsoft.com/office/powerpoint/2010/main" val="1777695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9F75050-0E15-4C5B-92B0-66D068882F1F}" type="datetimeFigureOut">
              <a:rPr lang="tr-TR" smtClean="0"/>
              <a:pPr/>
              <a:t>16.03.2023</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B1DEFA8C-F947-479F-BE07-76B6B3F80BF1}" type="slidenum">
              <a:rPr lang="tr-TR" smtClean="0"/>
              <a:pPr/>
              <a:t>‹#›</a:t>
            </a:fld>
            <a:endParaRPr lang="tr-TR" dirty="0"/>
          </a:p>
        </p:txBody>
      </p:sp>
    </p:spTree>
    <p:extLst>
      <p:ext uri="{BB962C8B-B14F-4D97-AF65-F5344CB8AC3E}">
        <p14:creationId xmlns:p14="http://schemas.microsoft.com/office/powerpoint/2010/main" val="1942843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9F75050-0E15-4C5B-92B0-66D068882F1F}" type="datetimeFigureOut">
              <a:rPr lang="tr-TR" smtClean="0"/>
              <a:pPr/>
              <a:t>16.03.2023</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B1DEFA8C-F947-479F-BE07-76B6B3F80BF1}" type="slidenum">
              <a:rPr lang="tr-TR" smtClean="0"/>
              <a:pPr/>
              <a:t>‹#›</a:t>
            </a:fld>
            <a:endParaRPr lang="tr-TR" dirty="0"/>
          </a:p>
        </p:txBody>
      </p:sp>
    </p:spTree>
    <p:extLst>
      <p:ext uri="{BB962C8B-B14F-4D97-AF65-F5344CB8AC3E}">
        <p14:creationId xmlns:p14="http://schemas.microsoft.com/office/powerpoint/2010/main" val="3545720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9F75050-0E15-4C5B-92B0-66D068882F1F}" type="datetimeFigureOut">
              <a:rPr lang="tr-TR" smtClean="0"/>
              <a:pPr/>
              <a:t>16.03.2023</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B1DEFA8C-F947-479F-BE07-76B6B3F80BF1}" type="slidenum">
              <a:rPr lang="tr-TR" smtClean="0"/>
              <a:pPr/>
              <a:t>‹#›</a:t>
            </a:fld>
            <a:endParaRPr lang="tr-TR" dirty="0"/>
          </a:p>
        </p:txBody>
      </p:sp>
    </p:spTree>
    <p:extLst>
      <p:ext uri="{BB962C8B-B14F-4D97-AF65-F5344CB8AC3E}">
        <p14:creationId xmlns:p14="http://schemas.microsoft.com/office/powerpoint/2010/main" val="1068138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9F75050-0E15-4C5B-92B0-66D068882F1F}" type="datetimeFigureOut">
              <a:rPr lang="tr-TR" smtClean="0"/>
              <a:pPr/>
              <a:t>16.03.2023</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B1DEFA8C-F947-479F-BE07-76B6B3F80BF1}" type="slidenum">
              <a:rPr lang="tr-TR" smtClean="0"/>
              <a:pPr/>
              <a:t>‹#›</a:t>
            </a:fld>
            <a:endParaRPr lang="tr-TR" dirty="0"/>
          </a:p>
        </p:txBody>
      </p:sp>
    </p:spTree>
    <p:extLst>
      <p:ext uri="{BB962C8B-B14F-4D97-AF65-F5344CB8AC3E}">
        <p14:creationId xmlns:p14="http://schemas.microsoft.com/office/powerpoint/2010/main" val="1552451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9F75050-0E15-4C5B-92B0-66D068882F1F}" type="datetimeFigureOut">
              <a:rPr lang="tr-TR" smtClean="0"/>
              <a:pPr/>
              <a:t>16.03.2023</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B1DEFA8C-F947-479F-BE07-76B6B3F80BF1}" type="slidenum">
              <a:rPr lang="tr-TR" smtClean="0"/>
              <a:pPr/>
              <a:t>‹#›</a:t>
            </a:fld>
            <a:endParaRPr lang="tr-TR" dirty="0"/>
          </a:p>
        </p:txBody>
      </p:sp>
    </p:spTree>
    <p:extLst>
      <p:ext uri="{BB962C8B-B14F-4D97-AF65-F5344CB8AC3E}">
        <p14:creationId xmlns:p14="http://schemas.microsoft.com/office/powerpoint/2010/main" val="1724460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9F75050-0E15-4C5B-92B0-66D068882F1F}" type="datetimeFigureOut">
              <a:rPr lang="tr-TR" smtClean="0"/>
              <a:pPr/>
              <a:t>16.03.2023</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dirty="0"/>
          </a:p>
        </p:txBody>
      </p:sp>
    </p:spTree>
    <p:extLst>
      <p:ext uri="{BB962C8B-B14F-4D97-AF65-F5344CB8AC3E}">
        <p14:creationId xmlns:p14="http://schemas.microsoft.com/office/powerpoint/2010/main" val="35853384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dirty="0"/>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9F75050-0E15-4C5B-92B0-66D068882F1F}" type="datetimeFigureOut">
              <a:rPr lang="tr-TR" smtClean="0"/>
              <a:pPr/>
              <a:t>16.03.2023</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B1DEFA8C-F947-479F-BE07-76B6B3F80BF1}" type="slidenum">
              <a:rPr lang="tr-TR" smtClean="0"/>
              <a:pPr/>
              <a:t>‹#›</a:t>
            </a:fld>
            <a:endParaRPr lang="tr-TR" dirty="0"/>
          </a:p>
        </p:txBody>
      </p:sp>
    </p:spTree>
    <p:extLst>
      <p:ext uri="{BB962C8B-B14F-4D97-AF65-F5344CB8AC3E}">
        <p14:creationId xmlns:p14="http://schemas.microsoft.com/office/powerpoint/2010/main" val="1386730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9F75050-0E15-4C5B-92B0-66D068882F1F}" type="datetimeFigureOut">
              <a:rPr lang="tr-TR" smtClean="0"/>
              <a:pPr/>
              <a:t>16.03.2023</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dirty="0"/>
          </a:p>
        </p:txBody>
      </p:sp>
    </p:spTree>
    <p:extLst>
      <p:ext uri="{BB962C8B-B14F-4D97-AF65-F5344CB8AC3E}">
        <p14:creationId xmlns:p14="http://schemas.microsoft.com/office/powerpoint/2010/main" val="22443416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9F75050-0E15-4C5B-92B0-66D068882F1F}" type="datetimeFigureOut">
              <a:rPr lang="tr-TR" smtClean="0"/>
              <a:pPr/>
              <a:t>16.03.2023</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dirty="0"/>
          </a:p>
        </p:txBody>
      </p:sp>
    </p:spTree>
    <p:extLst>
      <p:ext uri="{BB962C8B-B14F-4D97-AF65-F5344CB8AC3E}">
        <p14:creationId xmlns:p14="http://schemas.microsoft.com/office/powerpoint/2010/main" val="4125723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D9F75050-0E15-4C5B-92B0-66D068882F1F}" type="datetimeFigureOut">
              <a:rPr lang="tr-TR" smtClean="0"/>
              <a:pPr/>
              <a:t>16.03.2023</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dirty="0"/>
          </a:p>
        </p:txBody>
      </p:sp>
    </p:spTree>
    <p:extLst>
      <p:ext uri="{BB962C8B-B14F-4D97-AF65-F5344CB8AC3E}">
        <p14:creationId xmlns:p14="http://schemas.microsoft.com/office/powerpoint/2010/main" val="335793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9F75050-0E15-4C5B-92B0-66D068882F1F}" type="datetimeFigureOut">
              <a:rPr lang="tr-TR" smtClean="0"/>
              <a:pPr/>
              <a:t>16.03.2023</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B1DEFA8C-F947-479F-BE07-76B6B3F80BF1}" type="slidenum">
              <a:rPr lang="tr-TR" smtClean="0"/>
              <a:pPr/>
              <a:t>‹#›</a:t>
            </a:fld>
            <a:endParaRPr lang="tr-TR" dirty="0"/>
          </a:p>
        </p:txBody>
      </p:sp>
    </p:spTree>
    <p:extLst>
      <p:ext uri="{BB962C8B-B14F-4D97-AF65-F5344CB8AC3E}">
        <p14:creationId xmlns:p14="http://schemas.microsoft.com/office/powerpoint/2010/main" val="1770861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9F75050-0E15-4C5B-92B0-66D068882F1F}" type="datetimeFigureOut">
              <a:rPr lang="tr-TR" smtClean="0"/>
              <a:pPr/>
              <a:t>16.03.2023</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B1DEFA8C-F947-479F-BE07-76B6B3F80BF1}" type="slidenum">
              <a:rPr lang="tr-TR" smtClean="0"/>
              <a:pPr/>
              <a:t>‹#›</a:t>
            </a:fld>
            <a:endParaRPr lang="tr-TR" dirty="0"/>
          </a:p>
        </p:txBody>
      </p:sp>
    </p:spTree>
    <p:extLst>
      <p:ext uri="{BB962C8B-B14F-4D97-AF65-F5344CB8AC3E}">
        <p14:creationId xmlns:p14="http://schemas.microsoft.com/office/powerpoint/2010/main" val="353734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9F75050-0E15-4C5B-92B0-66D068882F1F}" type="datetimeFigureOut">
              <a:rPr lang="tr-TR" smtClean="0"/>
              <a:pPr/>
              <a:t>16.03.2023</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B1DEFA8C-F947-479F-BE07-76B6B3F80BF1}" type="slidenum">
              <a:rPr lang="tr-TR" smtClean="0"/>
              <a:pPr/>
              <a:t>‹#›</a:t>
            </a:fld>
            <a:endParaRPr lang="tr-TR" dirty="0"/>
          </a:p>
        </p:txBody>
      </p:sp>
    </p:spTree>
    <p:extLst>
      <p:ext uri="{BB962C8B-B14F-4D97-AF65-F5344CB8AC3E}">
        <p14:creationId xmlns:p14="http://schemas.microsoft.com/office/powerpoint/2010/main" val="1291476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9F75050-0E15-4C5B-92B0-66D068882F1F}" type="datetimeFigureOut">
              <a:rPr lang="tr-TR" smtClean="0"/>
              <a:pPr/>
              <a:t>16.03.2023</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B1DEFA8C-F947-479F-BE07-76B6B3F80BF1}" type="slidenum">
              <a:rPr lang="tr-TR" smtClean="0"/>
              <a:pPr/>
              <a:t>‹#›</a:t>
            </a:fld>
            <a:endParaRPr lang="tr-TR" dirty="0"/>
          </a:p>
        </p:txBody>
      </p:sp>
    </p:spTree>
    <p:extLst>
      <p:ext uri="{BB962C8B-B14F-4D97-AF65-F5344CB8AC3E}">
        <p14:creationId xmlns:p14="http://schemas.microsoft.com/office/powerpoint/2010/main" val="1742263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9F75050-0E15-4C5B-92B0-66D068882F1F}" type="datetimeFigureOut">
              <a:rPr lang="tr-TR" smtClean="0"/>
              <a:pPr/>
              <a:t>16.03.2023</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B1DEFA8C-F947-479F-BE07-76B6B3F80BF1}" type="slidenum">
              <a:rPr lang="tr-TR" smtClean="0"/>
              <a:pPr/>
              <a:t>‹#›</a:t>
            </a:fld>
            <a:endParaRPr lang="tr-TR" dirty="0"/>
          </a:p>
        </p:txBody>
      </p:sp>
    </p:spTree>
    <p:extLst>
      <p:ext uri="{BB962C8B-B14F-4D97-AF65-F5344CB8AC3E}">
        <p14:creationId xmlns:p14="http://schemas.microsoft.com/office/powerpoint/2010/main" val="3264093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dirty="0"/>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9F75050-0E15-4C5B-92B0-66D068882F1F}" type="datetimeFigureOut">
              <a:rPr lang="tr-TR" smtClean="0"/>
              <a:pPr/>
              <a:t>16.03.2023</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B1DEFA8C-F947-479F-BE07-76B6B3F80BF1}" type="slidenum">
              <a:rPr lang="tr-TR" smtClean="0"/>
              <a:pPr/>
              <a:t>‹#›</a:t>
            </a:fld>
            <a:endParaRPr lang="tr-TR" dirty="0"/>
          </a:p>
        </p:txBody>
      </p:sp>
    </p:spTree>
    <p:extLst>
      <p:ext uri="{BB962C8B-B14F-4D97-AF65-F5344CB8AC3E}">
        <p14:creationId xmlns:p14="http://schemas.microsoft.com/office/powerpoint/2010/main" val="3320640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9F75050-0E15-4C5B-92B0-66D068882F1F}" type="datetimeFigureOut">
              <a:rPr lang="tr-TR" smtClean="0"/>
              <a:pPr/>
              <a:t>16.03.2023</a:t>
            </a:fld>
            <a:endParaRPr lang="tr-TR" dirty="0"/>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DEFA8C-F947-479F-BE07-76B6B3F80BF1}" type="slidenum">
              <a:rPr lang="tr-TR" smtClean="0"/>
              <a:pPr/>
              <a:t>‹#›</a:t>
            </a:fld>
            <a:endParaRPr lang="tr-TR" dirty="0"/>
          </a:p>
        </p:txBody>
      </p:sp>
    </p:spTree>
    <p:extLst>
      <p:ext uri="{BB962C8B-B14F-4D97-AF65-F5344CB8AC3E}">
        <p14:creationId xmlns:p14="http://schemas.microsoft.com/office/powerpoint/2010/main" val="28405286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9F75050-0E15-4C5B-92B0-66D068882F1F}" type="datetimeFigureOut">
              <a:rPr lang="tr-TR" smtClean="0"/>
              <a:pPr/>
              <a:t>16.03.2023</a:t>
            </a:fld>
            <a:endParaRPr lang="tr-TR" dirty="0"/>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DEFA8C-F947-479F-BE07-76B6B3F80BF1}" type="slidenum">
              <a:rPr lang="tr-TR" smtClean="0"/>
              <a:pPr/>
              <a:t>‹#›</a:t>
            </a:fld>
            <a:endParaRPr lang="tr-TR" dirty="0"/>
          </a:p>
        </p:txBody>
      </p:sp>
    </p:spTree>
    <p:extLst>
      <p:ext uri="{BB962C8B-B14F-4D97-AF65-F5344CB8AC3E}">
        <p14:creationId xmlns:p14="http://schemas.microsoft.com/office/powerpoint/2010/main" val="1827804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hemeOverride" Target="../theme/themeOverride10.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hemeOverride" Target="../theme/themeOverride1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hemeOverride" Target="../theme/themeOverride1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hemeOverride" Target="../theme/themeOverride1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hemeOverride" Target="../theme/themeOverride14.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hemeOverride" Target="../theme/themeOverride15.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hemeOverride" Target="../theme/themeOverride16.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hemeOverride" Target="../theme/themeOverride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hemeOverride" Target="../theme/themeOverride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hemeOverride" Target="../theme/themeOverride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hemeOverride" Target="../theme/themeOverride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hemeOverride" Target="../theme/themeOverride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hemeOverride" Target="../theme/themeOverride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hemeOverride" Target="../theme/themeOverride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hemeOverride" Target="../theme/themeOverride9.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3717032"/>
            <a:ext cx="7776864" cy="2160240"/>
          </a:xfrm>
        </p:spPr>
        <p:txBody>
          <a:bodyPr>
            <a:normAutofit fontScale="90000"/>
          </a:bodyPr>
          <a:lstStyle/>
          <a:p>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b="1" dirty="0" smtClean="0">
                <a:latin typeface="+mn-lt"/>
              </a:rPr>
              <a:t/>
            </a:r>
            <a:br>
              <a:rPr lang="tr-TR" b="1" dirty="0" smtClean="0">
                <a:latin typeface="+mn-lt"/>
              </a:rPr>
            </a:br>
            <a:r>
              <a:rPr lang="tr-TR" b="1" dirty="0" smtClean="0">
                <a:latin typeface="+mn-lt"/>
              </a:rPr>
              <a:t/>
            </a:r>
            <a:br>
              <a:rPr lang="tr-TR" b="1" dirty="0" smtClean="0">
                <a:latin typeface="+mn-lt"/>
              </a:rPr>
            </a:br>
            <a:r>
              <a:rPr lang="tr-TR" b="1" dirty="0">
                <a:latin typeface="+mn-lt"/>
              </a:rPr>
              <a:t/>
            </a:r>
            <a:br>
              <a:rPr lang="tr-TR" b="1" dirty="0">
                <a:latin typeface="+mn-lt"/>
              </a:rPr>
            </a:br>
            <a:endParaRPr lang="tr-TR" b="1" dirty="0">
              <a:latin typeface="+mn-lt"/>
            </a:endParaRPr>
          </a:p>
        </p:txBody>
      </p:sp>
      <p:sp>
        <p:nvSpPr>
          <p:cNvPr id="3" name="2 Alt Başlık"/>
          <p:cNvSpPr>
            <a:spLocks noGrp="1"/>
          </p:cNvSpPr>
          <p:nvPr>
            <p:ph type="subTitle" idx="1"/>
          </p:nvPr>
        </p:nvSpPr>
        <p:spPr>
          <a:xfrm>
            <a:off x="1475656" y="3212976"/>
            <a:ext cx="6525344" cy="2592288"/>
          </a:xfrm>
        </p:spPr>
        <p:txBody>
          <a:bodyPr>
            <a:noAutofit/>
          </a:bodyPr>
          <a:lstStyle/>
          <a:p>
            <a:r>
              <a:rPr lang="tr-TR" sz="3600" b="1" i="1" dirty="0">
                <a:solidFill>
                  <a:srgbClr val="0070C0"/>
                </a:solidFill>
              </a:rPr>
              <a:t>ERGENLİK DÖNEMİNDE KİŞİLİK GELİŞİMİ VE SORUMLULUK BİLİNCİNİ </a:t>
            </a:r>
            <a:r>
              <a:rPr lang="tr-TR" sz="3600" b="1" i="1" dirty="0" smtClean="0">
                <a:solidFill>
                  <a:srgbClr val="0070C0"/>
                </a:solidFill>
              </a:rPr>
              <a:t>KAZANDIRMA</a:t>
            </a:r>
          </a:p>
          <a:p>
            <a:r>
              <a:rPr lang="tr-TR" sz="3600" i="1" dirty="0" smtClean="0">
                <a:solidFill>
                  <a:srgbClr val="0070C0"/>
                </a:solidFill>
              </a:rPr>
              <a:t>ÖZEL </a:t>
            </a:r>
            <a:r>
              <a:rPr lang="tr-TR" sz="3600" i="1" dirty="0" smtClean="0">
                <a:solidFill>
                  <a:srgbClr val="0070C0"/>
                </a:solidFill>
              </a:rPr>
              <a:t>ENDERUN FEN / ANADOLU LİSESİ</a:t>
            </a:r>
            <a:endParaRPr lang="tr-TR" sz="3600" i="1" dirty="0">
              <a:solidFill>
                <a:srgbClr val="0070C0"/>
              </a:solidFill>
            </a:endParaRPr>
          </a:p>
        </p:txBody>
      </p:sp>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9712" y="1487232"/>
            <a:ext cx="4464202" cy="931207"/>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ctr">
              <a:buNone/>
            </a:pPr>
            <a:endParaRPr lang="tr-TR" sz="2400" dirty="0"/>
          </a:p>
          <a:p>
            <a:endParaRPr lang="tr-TR" sz="3600"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3074" y="2940133"/>
            <a:ext cx="3590472" cy="3397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755576" y="1988840"/>
            <a:ext cx="5400600" cy="1938992"/>
          </a:xfrm>
          <a:prstGeom prst="rect">
            <a:avLst/>
          </a:prstGeom>
        </p:spPr>
        <p:txBody>
          <a:bodyPr wrap="square">
            <a:spAutoFit/>
          </a:bodyPr>
          <a:lstStyle/>
          <a:p>
            <a:pPr algn="ctr"/>
            <a:r>
              <a:rPr lang="tr-TR" sz="2000" b="1" dirty="0" smtClean="0"/>
              <a:t>Anne </a:t>
            </a:r>
            <a:r>
              <a:rPr lang="tr-TR" sz="2000" b="1" dirty="0"/>
              <a:t>baba olarak çocuklarımıza daha bebeklikten itibaren o kadar çok müdahale ediyoruz ki, bu çocuklar okula başladıkları zaman karşımıza, sorumluluk bilinci gelişmiş bir öğrenci olarak değil de bağımlı birer kişilikle çıkıyorlar.</a:t>
            </a:r>
          </a:p>
          <a:p>
            <a:pPr algn="ctr"/>
            <a:endParaRPr lang="tr-TR" sz="2000" b="1" dirty="0"/>
          </a:p>
        </p:txBody>
      </p:sp>
      <p:sp>
        <p:nvSpPr>
          <p:cNvPr id="2" name="Dikdörtgen 1"/>
          <p:cNvSpPr/>
          <p:nvPr/>
        </p:nvSpPr>
        <p:spPr>
          <a:xfrm>
            <a:off x="1907704" y="980728"/>
            <a:ext cx="5490606" cy="523220"/>
          </a:xfrm>
          <a:prstGeom prst="rect">
            <a:avLst/>
          </a:prstGeom>
        </p:spPr>
        <p:txBody>
          <a:bodyPr wrap="none">
            <a:spAutoFit/>
          </a:bodyPr>
          <a:lstStyle/>
          <a:p>
            <a:r>
              <a:rPr lang="tr-TR" sz="2800" b="1" dirty="0">
                <a:solidFill>
                  <a:srgbClr val="FF0000"/>
                </a:solidFill>
                <a:latin typeface="+mj-lt"/>
              </a:rPr>
              <a:t>“BU ÇOCUK NEDEN BÖYLE?” </a:t>
            </a:r>
          </a:p>
        </p:txBody>
      </p:sp>
    </p:spTree>
    <p:extLst>
      <p:ext uri="{BB962C8B-B14F-4D97-AF65-F5344CB8AC3E}">
        <p14:creationId xmlns:p14="http://schemas.microsoft.com/office/powerpoint/2010/main" val="11162049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ctr">
              <a:buNone/>
            </a:pPr>
            <a:endParaRPr lang="tr-TR" sz="2400" dirty="0"/>
          </a:p>
          <a:p>
            <a:endParaRPr lang="tr-TR" sz="3600" dirty="0"/>
          </a:p>
        </p:txBody>
      </p:sp>
      <p:sp>
        <p:nvSpPr>
          <p:cNvPr id="2" name="Dikdörtgen 1"/>
          <p:cNvSpPr/>
          <p:nvPr/>
        </p:nvSpPr>
        <p:spPr>
          <a:xfrm>
            <a:off x="1879648" y="670102"/>
            <a:ext cx="5545749" cy="646331"/>
          </a:xfrm>
          <a:prstGeom prst="rect">
            <a:avLst/>
          </a:prstGeom>
        </p:spPr>
        <p:txBody>
          <a:bodyPr wrap="none">
            <a:spAutoFit/>
          </a:bodyPr>
          <a:lstStyle/>
          <a:p>
            <a:r>
              <a:rPr lang="tr-TR" sz="3600" b="1" dirty="0">
                <a:solidFill>
                  <a:srgbClr val="FF0000"/>
                </a:solidFill>
                <a:effectLst>
                  <a:outerShdw blurRad="38100" dist="38100" dir="2700000" algn="tl">
                    <a:srgbClr val="000000">
                      <a:alpha val="43137"/>
                    </a:srgbClr>
                  </a:outerShdw>
                </a:effectLst>
              </a:rPr>
              <a:t>PEKİ, NEREDE HATA YAPTIK?</a:t>
            </a:r>
            <a:endParaRPr lang="tr-TR" sz="3600" b="1" dirty="0">
              <a:solidFill>
                <a:srgbClr val="FF0000"/>
              </a:solidFill>
              <a:latin typeface="+mj-lt"/>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1316433"/>
            <a:ext cx="6724594" cy="470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6094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ctr">
              <a:buNone/>
            </a:pPr>
            <a:endParaRPr lang="tr-TR" sz="2400" dirty="0"/>
          </a:p>
          <a:p>
            <a:endParaRPr lang="tr-TR" sz="3600" dirty="0"/>
          </a:p>
        </p:txBody>
      </p:sp>
      <p:sp>
        <p:nvSpPr>
          <p:cNvPr id="2" name="Dikdörtgen 1"/>
          <p:cNvSpPr/>
          <p:nvPr/>
        </p:nvSpPr>
        <p:spPr>
          <a:xfrm>
            <a:off x="539552" y="670102"/>
            <a:ext cx="8280920" cy="1200329"/>
          </a:xfrm>
          <a:prstGeom prst="rect">
            <a:avLst/>
          </a:prstGeom>
        </p:spPr>
        <p:txBody>
          <a:bodyPr wrap="square">
            <a:spAutoFit/>
          </a:bodyPr>
          <a:lstStyle/>
          <a:p>
            <a:r>
              <a:rPr lang="tr-TR" sz="3600" b="1" dirty="0">
                <a:solidFill>
                  <a:srgbClr val="FF0000"/>
                </a:solidFill>
                <a:effectLst>
                  <a:outerShdw blurRad="38100" dist="38100" dir="2700000" algn="tl">
                    <a:srgbClr val="000000">
                      <a:alpha val="43137"/>
                    </a:srgbClr>
                  </a:outerShdw>
                </a:effectLst>
              </a:rPr>
              <a:t>Çocuğa Sorumluluk Duygusu Nasıl Kazandırılır?</a:t>
            </a:r>
            <a:endParaRPr lang="tr-TR" sz="3600" b="1" dirty="0">
              <a:solidFill>
                <a:srgbClr val="FF0000"/>
              </a:solidFill>
              <a:latin typeface="+mj-lt"/>
            </a:endParaRP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870431"/>
            <a:ext cx="6852593" cy="4216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91500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ctr">
              <a:buNone/>
            </a:pPr>
            <a:endParaRPr lang="tr-TR" sz="2400" dirty="0"/>
          </a:p>
          <a:p>
            <a:endParaRPr lang="tr-TR" sz="3600" dirty="0"/>
          </a:p>
        </p:txBody>
      </p:sp>
      <p:sp>
        <p:nvSpPr>
          <p:cNvPr id="2" name="Dikdörtgen 1"/>
          <p:cNvSpPr/>
          <p:nvPr/>
        </p:nvSpPr>
        <p:spPr>
          <a:xfrm>
            <a:off x="539552" y="670102"/>
            <a:ext cx="8280920" cy="1200329"/>
          </a:xfrm>
          <a:prstGeom prst="rect">
            <a:avLst/>
          </a:prstGeom>
        </p:spPr>
        <p:txBody>
          <a:bodyPr wrap="square">
            <a:spAutoFit/>
          </a:bodyPr>
          <a:lstStyle/>
          <a:p>
            <a:r>
              <a:rPr lang="tr-TR" sz="3600" b="1" dirty="0">
                <a:solidFill>
                  <a:srgbClr val="FF0000"/>
                </a:solidFill>
                <a:effectLst>
                  <a:outerShdw blurRad="38100" dist="38100" dir="2700000" algn="tl">
                    <a:srgbClr val="000000">
                      <a:alpha val="43137"/>
                    </a:srgbClr>
                  </a:outerShdw>
                </a:effectLst>
              </a:rPr>
              <a:t>Çocuğa Sorumluluk Duygusu Nasıl Kazandırılır?</a:t>
            </a:r>
            <a:endParaRPr lang="tr-TR" sz="3600" b="1" dirty="0">
              <a:solidFill>
                <a:srgbClr val="FF0000"/>
              </a:solidFill>
              <a:latin typeface="+mj-lt"/>
            </a:endParaRP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6391" y="2726432"/>
            <a:ext cx="3168352" cy="360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467544" y="1870431"/>
            <a:ext cx="5976664" cy="3877985"/>
          </a:xfrm>
          <a:prstGeom prst="rect">
            <a:avLst/>
          </a:prstGeom>
        </p:spPr>
        <p:txBody>
          <a:bodyPr wrap="square">
            <a:spAutoFit/>
          </a:bodyPr>
          <a:lstStyle/>
          <a:p>
            <a:pPr marL="285750" indent="-285750">
              <a:buFont typeface="Arial" pitchFamily="34" charset="0"/>
              <a:buChar char="•"/>
            </a:pPr>
            <a:r>
              <a:rPr lang="tr-TR" sz="1600" dirty="0"/>
              <a:t>Sorumluluk ve bağımsız kişilik konusunda çocuğa uygun model </a:t>
            </a:r>
            <a:r>
              <a:rPr lang="tr-TR" sz="1600" dirty="0" smtClean="0"/>
              <a:t>olunmalı.</a:t>
            </a:r>
          </a:p>
          <a:p>
            <a:pPr marL="285750" indent="-285750">
              <a:buFont typeface="Arial" pitchFamily="34" charset="0"/>
              <a:buChar char="•"/>
            </a:pPr>
            <a:endParaRPr lang="tr-TR" sz="1600" dirty="0"/>
          </a:p>
          <a:p>
            <a:pPr marL="285750" indent="-285750">
              <a:buFont typeface="Arial" pitchFamily="34" charset="0"/>
              <a:buChar char="•"/>
            </a:pPr>
            <a:r>
              <a:rPr lang="tr-TR" sz="1600" dirty="0" smtClean="0"/>
              <a:t>Çocukların </a:t>
            </a:r>
            <a:r>
              <a:rPr lang="tr-TR" sz="1600" dirty="0"/>
              <a:t>bağımlı kişilik olmalarına sebep olacak, hal ve davranışları </a:t>
            </a:r>
            <a:r>
              <a:rPr lang="tr-TR" sz="1600" dirty="0" smtClean="0"/>
              <a:t>pekiştirilmemeli.</a:t>
            </a:r>
          </a:p>
          <a:p>
            <a:pPr marL="285750" indent="-285750">
              <a:buFont typeface="Arial" pitchFamily="34" charset="0"/>
              <a:buChar char="•"/>
            </a:pPr>
            <a:endParaRPr lang="tr-TR" sz="1600" dirty="0"/>
          </a:p>
          <a:p>
            <a:pPr marL="285750" indent="-285750">
              <a:buFont typeface="Arial" pitchFamily="34" charset="0"/>
              <a:buChar char="•"/>
            </a:pPr>
            <a:r>
              <a:rPr lang="tr-TR" sz="1600" dirty="0" smtClean="0"/>
              <a:t>Çocukların </a:t>
            </a:r>
            <a:r>
              <a:rPr lang="tr-TR" sz="1600" dirty="0"/>
              <a:t>kendi kararlarını kendilerinin almaları teşvik </a:t>
            </a:r>
            <a:r>
              <a:rPr lang="tr-TR" sz="1600" dirty="0" smtClean="0"/>
              <a:t>edilmeli.</a:t>
            </a:r>
          </a:p>
          <a:p>
            <a:pPr marL="285750" indent="-285750">
              <a:buFont typeface="Arial" pitchFamily="34" charset="0"/>
              <a:buChar char="•"/>
            </a:pPr>
            <a:endParaRPr lang="tr-TR" sz="1600" dirty="0"/>
          </a:p>
          <a:p>
            <a:pPr marL="285750" indent="-285750">
              <a:buFont typeface="Arial" pitchFamily="34" charset="0"/>
              <a:buChar char="•"/>
            </a:pPr>
            <a:r>
              <a:rPr lang="tr-TR" sz="1600" dirty="0" smtClean="0"/>
              <a:t>Çocukların </a:t>
            </a:r>
            <a:r>
              <a:rPr lang="tr-TR" sz="1600" dirty="0"/>
              <a:t>arkasını toplama yerine, kendisinin toplaması </a:t>
            </a:r>
            <a:r>
              <a:rPr lang="tr-TR" sz="1600" dirty="0" smtClean="0"/>
              <a:t>öğretilmeli.</a:t>
            </a:r>
          </a:p>
          <a:p>
            <a:pPr marL="285750" indent="-285750">
              <a:buFont typeface="Arial" pitchFamily="34" charset="0"/>
              <a:buChar char="•"/>
            </a:pPr>
            <a:endParaRPr lang="tr-TR" sz="1600" dirty="0"/>
          </a:p>
          <a:p>
            <a:pPr marL="285750" indent="-285750">
              <a:buFont typeface="Arial" pitchFamily="34" charset="0"/>
              <a:buChar char="•"/>
            </a:pPr>
            <a:r>
              <a:rPr lang="tr-TR" sz="1600" dirty="0" smtClean="0"/>
              <a:t>Çocuklara </a:t>
            </a:r>
            <a:r>
              <a:rPr lang="tr-TR" sz="1600" dirty="0"/>
              <a:t>yardım adı altında sorumluluk alanlarına </a:t>
            </a:r>
            <a:r>
              <a:rPr lang="tr-TR" sz="1600" dirty="0" smtClean="0"/>
              <a:t>girilmemeli.</a:t>
            </a:r>
          </a:p>
          <a:p>
            <a:pPr marL="285750" indent="-285750">
              <a:buFont typeface="Arial" pitchFamily="34" charset="0"/>
              <a:buChar char="•"/>
            </a:pPr>
            <a:endParaRPr lang="tr-TR" sz="1600" dirty="0"/>
          </a:p>
          <a:p>
            <a:pPr marL="285750" indent="-285750">
              <a:buFont typeface="Arial" pitchFamily="34" charset="0"/>
              <a:buChar char="•"/>
            </a:pPr>
            <a:r>
              <a:rPr lang="tr-TR" sz="1600" dirty="0" smtClean="0"/>
              <a:t>Çocukların </a:t>
            </a:r>
            <a:r>
              <a:rPr lang="tr-TR" sz="1600" dirty="0"/>
              <a:t>okulla ilgili görev ve sorumluluklarına rehberlik dışında yardım edilmemeli.</a:t>
            </a:r>
          </a:p>
        </p:txBody>
      </p:sp>
    </p:spTree>
    <p:extLst>
      <p:ext uri="{BB962C8B-B14F-4D97-AF65-F5344CB8AC3E}">
        <p14:creationId xmlns:p14="http://schemas.microsoft.com/office/powerpoint/2010/main" val="27692406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ctr">
              <a:buNone/>
            </a:pPr>
            <a:endParaRPr lang="tr-TR" sz="2400" dirty="0"/>
          </a:p>
          <a:p>
            <a:endParaRPr lang="tr-TR" sz="3600" dirty="0"/>
          </a:p>
        </p:txBody>
      </p:sp>
      <p:sp>
        <p:nvSpPr>
          <p:cNvPr id="2" name="Dikdörtgen 1"/>
          <p:cNvSpPr/>
          <p:nvPr/>
        </p:nvSpPr>
        <p:spPr>
          <a:xfrm>
            <a:off x="539552" y="670102"/>
            <a:ext cx="8280920" cy="1200329"/>
          </a:xfrm>
          <a:prstGeom prst="rect">
            <a:avLst/>
          </a:prstGeom>
        </p:spPr>
        <p:txBody>
          <a:bodyPr wrap="square">
            <a:spAutoFit/>
          </a:bodyPr>
          <a:lstStyle/>
          <a:p>
            <a:r>
              <a:rPr lang="tr-TR" sz="3600" b="1" dirty="0">
                <a:solidFill>
                  <a:srgbClr val="FF0000"/>
                </a:solidFill>
                <a:effectLst>
                  <a:outerShdw blurRad="38100" dist="38100" dir="2700000" algn="tl">
                    <a:srgbClr val="000000">
                      <a:alpha val="43137"/>
                    </a:srgbClr>
                  </a:outerShdw>
                </a:effectLst>
              </a:rPr>
              <a:t>Çocuğa Sorumluluk Duygusu Nasıl Kazandırılır?</a:t>
            </a:r>
            <a:endParaRPr lang="tr-TR" sz="3600" b="1" dirty="0">
              <a:solidFill>
                <a:srgbClr val="FF0000"/>
              </a:solidFill>
              <a:latin typeface="+mj-lt"/>
            </a:endParaRP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6391" y="2726432"/>
            <a:ext cx="3168352" cy="360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467544" y="1870430"/>
            <a:ext cx="4896544" cy="3539430"/>
          </a:xfrm>
          <a:prstGeom prst="rect">
            <a:avLst/>
          </a:prstGeom>
        </p:spPr>
        <p:txBody>
          <a:bodyPr wrap="square">
            <a:spAutoFit/>
          </a:bodyPr>
          <a:lstStyle/>
          <a:p>
            <a:pPr marL="285750" indent="-285750">
              <a:buFont typeface="Arial" pitchFamily="34" charset="0"/>
              <a:buChar char="•"/>
            </a:pPr>
            <a:r>
              <a:rPr lang="tr-TR" sz="1600" dirty="0"/>
              <a:t>İlk önce geri çekilerek ve ergenlik çağındaki çocuğunuzun kendi sorumluluğunu taşımasını sağlayarak işe başlayabilirsiniz. </a:t>
            </a:r>
          </a:p>
          <a:p>
            <a:pPr marL="285750" indent="-285750">
              <a:buFont typeface="Arial" pitchFamily="34" charset="0"/>
              <a:buChar char="•"/>
            </a:pPr>
            <a:r>
              <a:rPr lang="tr-TR" sz="1600" dirty="0"/>
              <a:t>Toplumda olduğu gibi ailede de herkes için kurallar vardır. </a:t>
            </a:r>
            <a:endParaRPr lang="tr-TR" sz="1600" dirty="0" smtClean="0"/>
          </a:p>
          <a:p>
            <a:pPr marL="285750" indent="-285750">
              <a:buFont typeface="Arial" pitchFamily="34" charset="0"/>
              <a:buChar char="•"/>
            </a:pPr>
            <a:endParaRPr lang="tr-TR" sz="1600" dirty="0"/>
          </a:p>
          <a:p>
            <a:pPr marL="285750" indent="-285750">
              <a:buFont typeface="Arial" pitchFamily="34" charset="0"/>
              <a:buChar char="•"/>
            </a:pPr>
            <a:r>
              <a:rPr lang="tr-TR" sz="1600" dirty="0"/>
              <a:t>Bunlar yaşla birlikte esneyebilmeli ve değişebilmelidir. Ona büyüdüğünü hissettirecek, hoşuna gidebilecek sorumluluklar verebilirsiniz. </a:t>
            </a:r>
            <a:endParaRPr lang="tr-TR" sz="1600" dirty="0" smtClean="0"/>
          </a:p>
          <a:p>
            <a:endParaRPr lang="tr-TR" sz="1600" dirty="0"/>
          </a:p>
          <a:p>
            <a:pPr marL="285750" indent="-285750">
              <a:buFont typeface="Arial" pitchFamily="34" charset="0"/>
              <a:buChar char="•"/>
            </a:pPr>
            <a:r>
              <a:rPr lang="tr-TR" sz="1600" dirty="0"/>
              <a:t>Çocuğunuzun güçlü yönlerini tanıyarak, onun bu yönlerini geliştirmesine rehberlik edebilirsiniz. Öte yandan, güçsüz yönlerine geliştirebilmesine olanaklar sağlayarak onu güçlendirebilirsiniz. </a:t>
            </a:r>
          </a:p>
        </p:txBody>
      </p:sp>
    </p:spTree>
    <p:extLst>
      <p:ext uri="{BB962C8B-B14F-4D97-AF65-F5344CB8AC3E}">
        <p14:creationId xmlns:p14="http://schemas.microsoft.com/office/powerpoint/2010/main" val="1903867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ctr">
              <a:buNone/>
            </a:pPr>
            <a:endParaRPr lang="tr-TR" sz="2400" dirty="0"/>
          </a:p>
          <a:p>
            <a:endParaRPr lang="tr-TR" sz="3600" dirty="0" smtClean="0"/>
          </a:p>
          <a:p>
            <a:endParaRPr lang="tr-TR" sz="3600" dirty="0" smtClean="0"/>
          </a:p>
          <a:p>
            <a:endParaRPr lang="tr-TR" sz="3600" dirty="0"/>
          </a:p>
        </p:txBody>
      </p:sp>
      <p:sp>
        <p:nvSpPr>
          <p:cNvPr id="2" name="Dikdörtgen 1"/>
          <p:cNvSpPr/>
          <p:nvPr/>
        </p:nvSpPr>
        <p:spPr>
          <a:xfrm>
            <a:off x="539552" y="670102"/>
            <a:ext cx="8280920" cy="1200329"/>
          </a:xfrm>
          <a:prstGeom prst="rect">
            <a:avLst/>
          </a:prstGeom>
        </p:spPr>
        <p:txBody>
          <a:bodyPr wrap="square">
            <a:spAutoFit/>
          </a:bodyPr>
          <a:lstStyle/>
          <a:p>
            <a:r>
              <a:rPr lang="tr-TR" sz="3600" b="1" dirty="0">
                <a:solidFill>
                  <a:srgbClr val="FF0000"/>
                </a:solidFill>
                <a:effectLst>
                  <a:outerShdw blurRad="38100" dist="38100" dir="2700000" algn="tl">
                    <a:srgbClr val="000000">
                      <a:alpha val="43137"/>
                    </a:srgbClr>
                  </a:outerShdw>
                </a:effectLst>
              </a:rPr>
              <a:t>Çocuğa Sorumluluk Duygusu Nasıl Kazandırılır?</a:t>
            </a:r>
            <a:endParaRPr lang="tr-TR" sz="3600" b="1" dirty="0">
              <a:solidFill>
                <a:srgbClr val="FF0000"/>
              </a:solidFill>
              <a:latin typeface="+mj-lt"/>
            </a:endParaRP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6391" y="2726432"/>
            <a:ext cx="3168352" cy="360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467544" y="1870430"/>
            <a:ext cx="4896544" cy="2800767"/>
          </a:xfrm>
          <a:prstGeom prst="rect">
            <a:avLst/>
          </a:prstGeom>
        </p:spPr>
        <p:txBody>
          <a:bodyPr wrap="square">
            <a:spAutoFit/>
          </a:bodyPr>
          <a:lstStyle/>
          <a:p>
            <a:pPr marL="285750" indent="-285750">
              <a:buFont typeface="Arial" pitchFamily="34" charset="0"/>
              <a:buChar char="•"/>
            </a:pPr>
            <a:r>
              <a:rPr lang="tr-TR" sz="1600" dirty="0"/>
              <a:t>Olgunlaşmakta olan ergenin dikkatini gelecekte ki sorumluluklara çekmek yararlı olabilir. </a:t>
            </a:r>
            <a:endParaRPr lang="tr-TR" sz="1600" dirty="0" smtClean="0"/>
          </a:p>
          <a:p>
            <a:pPr marL="285750" indent="-285750">
              <a:buFont typeface="Arial" pitchFamily="34" charset="0"/>
              <a:buChar char="•"/>
            </a:pPr>
            <a:endParaRPr lang="tr-TR" sz="1600" dirty="0"/>
          </a:p>
          <a:p>
            <a:pPr marL="285750" indent="-285750">
              <a:buFont typeface="Arial" pitchFamily="34" charset="0"/>
              <a:buChar char="•"/>
            </a:pPr>
            <a:r>
              <a:rPr lang="tr-TR" sz="1600" dirty="0"/>
              <a:t>Anne baba olarak hangi sınırlamaları getirirseniz getirin unutmamalısınız ki bu sınırlamalar çocuğunuzun ileri ki yaşamında üstleneceği sorumlulukları taşımasına yardım amacı gütmelidir. </a:t>
            </a:r>
            <a:endParaRPr lang="tr-TR" sz="1600" dirty="0" smtClean="0"/>
          </a:p>
          <a:p>
            <a:pPr marL="285750" indent="-285750">
              <a:buFont typeface="Arial" pitchFamily="34" charset="0"/>
              <a:buChar char="•"/>
            </a:pPr>
            <a:endParaRPr lang="tr-TR" sz="1600" dirty="0"/>
          </a:p>
          <a:p>
            <a:pPr marL="285750" indent="-285750">
              <a:buFont typeface="Arial" pitchFamily="34" charset="0"/>
              <a:buChar char="•"/>
            </a:pPr>
            <a:r>
              <a:rPr lang="tr-TR" sz="1600" dirty="0" smtClean="0"/>
              <a:t>Bunun </a:t>
            </a:r>
            <a:r>
              <a:rPr lang="tr-TR" sz="1600" dirty="0"/>
              <a:t>farkına varmazsanız koyduğunuz kurallar çocuğunuz tarafından sanki sizin hayatınızı kolaylaştırmak için varmış gibi algılanabilir</a:t>
            </a:r>
          </a:p>
        </p:txBody>
      </p:sp>
    </p:spTree>
    <p:extLst>
      <p:ext uri="{BB962C8B-B14F-4D97-AF65-F5344CB8AC3E}">
        <p14:creationId xmlns:p14="http://schemas.microsoft.com/office/powerpoint/2010/main" val="33222427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ctr">
              <a:buNone/>
            </a:pPr>
            <a:endParaRPr lang="tr-TR" sz="2400" dirty="0"/>
          </a:p>
          <a:p>
            <a:endParaRPr lang="tr-TR" sz="3600" dirty="0" smtClean="0"/>
          </a:p>
          <a:p>
            <a:endParaRPr lang="tr-TR" sz="3600" dirty="0" smtClean="0"/>
          </a:p>
          <a:p>
            <a:endParaRPr lang="tr-TR" sz="3600" dirty="0"/>
          </a:p>
        </p:txBody>
      </p:sp>
      <p:sp>
        <p:nvSpPr>
          <p:cNvPr id="2" name="Dikdörtgen 1"/>
          <p:cNvSpPr/>
          <p:nvPr/>
        </p:nvSpPr>
        <p:spPr>
          <a:xfrm>
            <a:off x="539552" y="670102"/>
            <a:ext cx="8280920" cy="1200329"/>
          </a:xfrm>
          <a:prstGeom prst="rect">
            <a:avLst/>
          </a:prstGeom>
        </p:spPr>
        <p:txBody>
          <a:bodyPr wrap="square">
            <a:spAutoFit/>
          </a:bodyPr>
          <a:lstStyle/>
          <a:p>
            <a:r>
              <a:rPr lang="tr-TR" sz="3600" b="1" dirty="0">
                <a:solidFill>
                  <a:srgbClr val="FF0000"/>
                </a:solidFill>
                <a:effectLst>
                  <a:outerShdw blurRad="38100" dist="38100" dir="2700000" algn="tl">
                    <a:srgbClr val="000000">
                      <a:alpha val="43137"/>
                    </a:srgbClr>
                  </a:outerShdw>
                </a:effectLst>
              </a:rPr>
              <a:t>Çocuğa Sorumluluk Duygusu Nasıl Kazandırılır?</a:t>
            </a:r>
            <a:endParaRPr lang="tr-TR" sz="3600" b="1" dirty="0">
              <a:solidFill>
                <a:srgbClr val="FF0000"/>
              </a:solidFill>
              <a:latin typeface="+mj-lt"/>
            </a:endParaRP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6391" y="2726432"/>
            <a:ext cx="3168352" cy="360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467544" y="1870430"/>
            <a:ext cx="4896544" cy="3539430"/>
          </a:xfrm>
          <a:prstGeom prst="rect">
            <a:avLst/>
          </a:prstGeom>
        </p:spPr>
        <p:txBody>
          <a:bodyPr wrap="square">
            <a:spAutoFit/>
          </a:bodyPr>
          <a:lstStyle/>
          <a:p>
            <a:pPr marL="285750" indent="-285750">
              <a:buFont typeface="Arial" pitchFamily="34" charset="0"/>
              <a:buChar char="•"/>
            </a:pPr>
            <a:r>
              <a:rPr lang="tr-TR" sz="1600" dirty="0"/>
              <a:t>Bu dönemde desteklenmesi gereken bir sorumluluk alanı da çocuğunuzun sosyal sorumluluklar alabilmesini desteklemek olacaktır. </a:t>
            </a:r>
            <a:endParaRPr lang="tr-TR" sz="1600" dirty="0" smtClean="0"/>
          </a:p>
          <a:p>
            <a:pPr marL="285750" indent="-285750">
              <a:buFont typeface="Arial" pitchFamily="34" charset="0"/>
              <a:buChar char="•"/>
            </a:pPr>
            <a:endParaRPr lang="tr-TR" sz="1600" dirty="0"/>
          </a:p>
          <a:p>
            <a:pPr marL="285750" indent="-285750">
              <a:buFont typeface="Arial" pitchFamily="34" charset="0"/>
              <a:buChar char="•"/>
            </a:pPr>
            <a:r>
              <a:rPr lang="tr-TR" sz="1600" dirty="0" smtClean="0"/>
              <a:t>Bu </a:t>
            </a:r>
            <a:r>
              <a:rPr lang="tr-TR" sz="1600" dirty="0"/>
              <a:t>yaş döneminde ergen kendisine söyleneni doğrudan yapmayı değil de kendi düşüncelerini de işin içine katabilmeyi tercih edebilir. </a:t>
            </a:r>
            <a:endParaRPr lang="tr-TR" sz="1600" dirty="0" smtClean="0"/>
          </a:p>
          <a:p>
            <a:pPr marL="285750" indent="-285750">
              <a:buFont typeface="Arial" pitchFamily="34" charset="0"/>
              <a:buChar char="•"/>
            </a:pPr>
            <a:endParaRPr lang="tr-TR" sz="1600" dirty="0"/>
          </a:p>
          <a:p>
            <a:pPr marL="285750" indent="-285750">
              <a:buFont typeface="Arial" pitchFamily="34" charset="0"/>
              <a:buChar char="•"/>
            </a:pPr>
            <a:r>
              <a:rPr lang="tr-TR" sz="1600" dirty="0" smtClean="0"/>
              <a:t>Bu </a:t>
            </a:r>
            <a:r>
              <a:rPr lang="tr-TR" sz="1600" dirty="0"/>
              <a:t>nedenle çevresinde sosyal sorumluluk kapsamında neler yapılabileceği ile onun fikirlerini alabilirsiniz. İstekli olduğunu gördüğünüz konularda onu </a:t>
            </a:r>
            <a:r>
              <a:rPr lang="tr-TR" sz="1600" dirty="0" smtClean="0"/>
              <a:t>yüreklendirebilirsiniz.</a:t>
            </a:r>
          </a:p>
          <a:p>
            <a:pPr marL="285750" indent="-285750">
              <a:buFont typeface="Arial" pitchFamily="34" charset="0"/>
              <a:buChar char="•"/>
            </a:pPr>
            <a:endParaRPr lang="tr-TR" sz="1600" dirty="0"/>
          </a:p>
          <a:p>
            <a:pPr marL="285750" indent="-285750">
              <a:buFont typeface="Arial" pitchFamily="34" charset="0"/>
              <a:buChar char="•"/>
            </a:pPr>
            <a:r>
              <a:rPr lang="tr-TR" sz="1600" dirty="0" smtClean="0"/>
              <a:t>Destek </a:t>
            </a:r>
            <a:r>
              <a:rPr lang="tr-TR" sz="1600" dirty="0"/>
              <a:t>olun ama onun yerine seçimler yapmayın. </a:t>
            </a:r>
            <a:endParaRPr lang="tr-TR" sz="1600" dirty="0"/>
          </a:p>
        </p:txBody>
      </p:sp>
    </p:spTree>
    <p:extLst>
      <p:ext uri="{BB962C8B-B14F-4D97-AF65-F5344CB8AC3E}">
        <p14:creationId xmlns:p14="http://schemas.microsoft.com/office/powerpoint/2010/main" val="38575764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ctr">
              <a:buNone/>
            </a:pPr>
            <a:endParaRPr lang="tr-TR" sz="2400" dirty="0"/>
          </a:p>
          <a:p>
            <a:endParaRPr lang="tr-TR" sz="3600" dirty="0" smtClean="0"/>
          </a:p>
          <a:p>
            <a:endParaRPr lang="tr-TR" sz="3600" dirty="0" smtClean="0"/>
          </a:p>
          <a:p>
            <a:endParaRPr lang="tr-TR" sz="3600" dirty="0"/>
          </a:p>
        </p:txBody>
      </p:sp>
      <p:sp>
        <p:nvSpPr>
          <p:cNvPr id="2" name="Dikdörtgen 1"/>
          <p:cNvSpPr/>
          <p:nvPr/>
        </p:nvSpPr>
        <p:spPr>
          <a:xfrm>
            <a:off x="539552" y="670102"/>
            <a:ext cx="8280920" cy="1200329"/>
          </a:xfrm>
          <a:prstGeom prst="rect">
            <a:avLst/>
          </a:prstGeom>
        </p:spPr>
        <p:txBody>
          <a:bodyPr wrap="square">
            <a:spAutoFit/>
          </a:bodyPr>
          <a:lstStyle/>
          <a:p>
            <a:r>
              <a:rPr lang="tr-TR" sz="3600" b="1" dirty="0">
                <a:solidFill>
                  <a:srgbClr val="FF0000"/>
                </a:solidFill>
                <a:effectLst>
                  <a:outerShdw blurRad="38100" dist="38100" dir="2700000" algn="tl">
                    <a:srgbClr val="000000">
                      <a:alpha val="43137"/>
                    </a:srgbClr>
                  </a:outerShdw>
                </a:effectLst>
              </a:rPr>
              <a:t>Çocuğa Sorumluluk Duygusu Nasıl Kazandırılır?</a:t>
            </a:r>
            <a:endParaRPr lang="tr-TR" sz="3600" b="1" dirty="0">
              <a:solidFill>
                <a:srgbClr val="FF0000"/>
              </a:solidFill>
              <a:latin typeface="+mj-lt"/>
            </a:endParaRPr>
          </a:p>
        </p:txBody>
      </p:sp>
      <p:sp>
        <p:nvSpPr>
          <p:cNvPr id="4" name="Dikdörtgen 3"/>
          <p:cNvSpPr/>
          <p:nvPr/>
        </p:nvSpPr>
        <p:spPr>
          <a:xfrm>
            <a:off x="467544" y="1870430"/>
            <a:ext cx="7848872" cy="4031873"/>
          </a:xfrm>
          <a:prstGeom prst="rect">
            <a:avLst/>
          </a:prstGeom>
        </p:spPr>
        <p:txBody>
          <a:bodyPr wrap="square">
            <a:spAutoFit/>
          </a:bodyPr>
          <a:lstStyle/>
          <a:p>
            <a:pPr marL="285750" indent="-285750">
              <a:buFont typeface="Arial" pitchFamily="34" charset="0"/>
              <a:buChar char="•"/>
            </a:pPr>
            <a:r>
              <a:rPr lang="tr-TR" sz="1600" dirty="0"/>
              <a:t>Sorumlulukların yaşına ve kişilik özelliklerine uygun olmasına özen gösterebilirsiniz. Yaptığı işi eksiksiz, mükemmel yapmasını beklemeyin.</a:t>
            </a:r>
            <a:br>
              <a:rPr lang="tr-TR" sz="1600" dirty="0"/>
            </a:br>
            <a:r>
              <a:rPr lang="tr-TR" sz="1600" dirty="0"/>
              <a:t>Yaşayıp denemek istiyorsa küçük riskleri göze alabilirsiniz.</a:t>
            </a:r>
          </a:p>
          <a:p>
            <a:pPr marL="285750" indent="-285750">
              <a:buFont typeface="Arial" pitchFamily="34" charset="0"/>
              <a:buChar char="•"/>
            </a:pPr>
            <a:endParaRPr lang="tr-TR" sz="1600" dirty="0"/>
          </a:p>
          <a:p>
            <a:pPr marL="285750" indent="-285750">
              <a:buFont typeface="Arial" pitchFamily="34" charset="0"/>
              <a:buChar char="•"/>
            </a:pPr>
            <a:r>
              <a:rPr lang="tr-TR" sz="1600" dirty="0"/>
              <a:t>Uyarınızı yapıp fikrinizi söyledikten sonra ergenin kendi seçimini yapmasına ve sonuçları görmesine izin vererek geri çekilin. </a:t>
            </a:r>
          </a:p>
          <a:p>
            <a:pPr marL="285750" indent="-285750">
              <a:buFont typeface="Arial" pitchFamily="34" charset="0"/>
              <a:buChar char="•"/>
            </a:pPr>
            <a:endParaRPr lang="tr-TR" sz="1600" dirty="0"/>
          </a:p>
          <a:p>
            <a:pPr marL="285750" indent="-285750">
              <a:buFont typeface="Arial" pitchFamily="34" charset="0"/>
              <a:buChar char="•"/>
            </a:pPr>
            <a:r>
              <a:rPr lang="tr-TR" sz="1600" dirty="0"/>
              <a:t>Bu tür tutumunuz yaşama olasılığı olan birçok çatışmayı engelleyecektir. Ancak risk büyükse (yaşam ile ilgili tehlikeler, sağlıkla ilgili riskler vb.) ilgili konuya, olaya daha kesin bir biçimde müdahale etmeniz gerekebilir. Sorumluluklarını yerine getirmediğinde telaşlanmayın. </a:t>
            </a:r>
          </a:p>
          <a:p>
            <a:pPr marL="285750" indent="-285750">
              <a:buFont typeface="Arial" pitchFamily="34" charset="0"/>
              <a:buChar char="•"/>
            </a:pPr>
            <a:endParaRPr lang="tr-TR" sz="1600" dirty="0"/>
          </a:p>
          <a:p>
            <a:pPr marL="285750" indent="-285750">
              <a:buFont typeface="Arial" pitchFamily="34" charset="0"/>
              <a:buChar char="•"/>
            </a:pPr>
            <a:r>
              <a:rPr lang="tr-TR" sz="1600" dirty="0"/>
              <a:t>Ne olup bittiğini gözlemleyin. Çocuğunuzun bazı alanlarda gönüllü olarak sorumluluk aldığını görüp şaşırabilirsiniz. Kendini yeterli gördüğü alanlarda cesaretlendirebilirsiniz. Çocuğunuz sorumluluklarını yerine getirmediği zaman eleştirilerde bulunmaktansa sorumlu davrandığı zaman olumlu geri bildirim verebilirsiniz.</a:t>
            </a:r>
            <a:endParaRPr lang="tr-TR" sz="1600" dirty="0"/>
          </a:p>
        </p:txBody>
      </p:sp>
    </p:spTree>
    <p:extLst>
      <p:ext uri="{BB962C8B-B14F-4D97-AF65-F5344CB8AC3E}">
        <p14:creationId xmlns:p14="http://schemas.microsoft.com/office/powerpoint/2010/main" val="40026072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ctr">
              <a:buNone/>
            </a:pPr>
            <a:endParaRPr lang="tr-TR" sz="2400" dirty="0"/>
          </a:p>
          <a:p>
            <a:endParaRPr lang="tr-TR" sz="3600" dirty="0" smtClean="0"/>
          </a:p>
          <a:p>
            <a:endParaRPr lang="tr-TR" sz="3600" dirty="0" smtClean="0"/>
          </a:p>
          <a:p>
            <a:endParaRPr lang="tr-TR" sz="3600" dirty="0"/>
          </a:p>
        </p:txBody>
      </p:sp>
      <p:sp>
        <p:nvSpPr>
          <p:cNvPr id="2" name="Dikdörtgen 1"/>
          <p:cNvSpPr/>
          <p:nvPr/>
        </p:nvSpPr>
        <p:spPr>
          <a:xfrm>
            <a:off x="539552" y="2204864"/>
            <a:ext cx="8280920" cy="1569660"/>
          </a:xfrm>
          <a:prstGeom prst="rect">
            <a:avLst/>
          </a:prstGeom>
        </p:spPr>
        <p:txBody>
          <a:bodyPr wrap="square">
            <a:spAutoFit/>
          </a:bodyPr>
          <a:lstStyle/>
          <a:p>
            <a:pPr algn="ctr"/>
            <a:r>
              <a:rPr lang="tr-TR" sz="3200" b="1" dirty="0">
                <a:effectLst>
                  <a:outerShdw blurRad="38100" dist="38100" dir="2700000" algn="tl">
                    <a:srgbClr val="000000">
                      <a:alpha val="43137"/>
                    </a:srgbClr>
                  </a:outerShdw>
                </a:effectLst>
              </a:rPr>
              <a:t>Sergilemiş olduğumuz sağlıklı anne baba tutumlarıyla, geleceği şekillendirecek sağlıklı bir nesil yetiştirebilmek duasıyla...</a:t>
            </a:r>
            <a:endParaRPr lang="tr-TR" sz="3200" b="1" dirty="0">
              <a:latin typeface="+mj-lt"/>
            </a:endParaRPr>
          </a:p>
        </p:txBody>
      </p:sp>
    </p:spTree>
    <p:extLst>
      <p:ext uri="{BB962C8B-B14F-4D97-AF65-F5344CB8AC3E}">
        <p14:creationId xmlns:p14="http://schemas.microsoft.com/office/powerpoint/2010/main" val="18602684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628650" y="620688"/>
            <a:ext cx="7886700" cy="1070001"/>
          </a:xfrm>
        </p:spPr>
        <p:txBody>
          <a:bodyPr>
            <a:noAutofit/>
          </a:bodyPr>
          <a:lstStyle/>
          <a:p>
            <a:pPr algn="ctr"/>
            <a:r>
              <a:rPr lang="tr-TR" sz="3600" b="1" dirty="0" smtClean="0">
                <a:solidFill>
                  <a:srgbClr val="C00000"/>
                </a:solidFill>
                <a:latin typeface="+mn-lt"/>
              </a:rPr>
              <a:t/>
            </a:r>
            <a:br>
              <a:rPr lang="tr-TR" sz="3600" b="1" dirty="0" smtClean="0">
                <a:solidFill>
                  <a:srgbClr val="C00000"/>
                </a:solidFill>
                <a:latin typeface="+mn-lt"/>
              </a:rPr>
            </a:br>
            <a:r>
              <a:rPr lang="tr-TR" sz="4400" b="1" dirty="0" smtClean="0">
                <a:solidFill>
                  <a:srgbClr val="C00000"/>
                </a:solidFill>
                <a:latin typeface="+mn-lt"/>
              </a:rPr>
              <a:t>   </a:t>
            </a:r>
            <a:r>
              <a:rPr lang="tr-TR" sz="4800" b="1" dirty="0">
                <a:solidFill>
                  <a:srgbClr val="C00000"/>
                </a:solidFill>
              </a:rPr>
              <a:t>İÇERİK</a:t>
            </a:r>
            <a:r>
              <a:rPr lang="tr-TR" sz="3600" b="1" dirty="0" smtClean="0">
                <a:solidFill>
                  <a:srgbClr val="C00000"/>
                </a:solidFill>
                <a:latin typeface="+mn-lt"/>
              </a:rPr>
              <a:t/>
            </a:r>
            <a:br>
              <a:rPr lang="tr-TR" sz="3600" b="1" dirty="0" smtClean="0">
                <a:solidFill>
                  <a:srgbClr val="C00000"/>
                </a:solidFill>
                <a:latin typeface="+mn-lt"/>
              </a:rPr>
            </a:br>
            <a:endParaRPr lang="tr-TR" sz="4000" b="1" dirty="0">
              <a:solidFill>
                <a:srgbClr val="C00000"/>
              </a:solidFill>
              <a:latin typeface="+mn-lt"/>
            </a:endParaRPr>
          </a:p>
        </p:txBody>
      </p:sp>
      <p:sp>
        <p:nvSpPr>
          <p:cNvPr id="3" name="İçerik Yer Tutucusu 2"/>
          <p:cNvSpPr>
            <a:spLocks noGrp="1"/>
          </p:cNvSpPr>
          <p:nvPr>
            <p:ph idx="1"/>
          </p:nvPr>
        </p:nvSpPr>
        <p:spPr/>
        <p:txBody>
          <a:bodyPr>
            <a:normAutofit/>
          </a:bodyPr>
          <a:lstStyle/>
          <a:p>
            <a:pPr marL="0" indent="0">
              <a:buNone/>
            </a:pPr>
            <a:r>
              <a:rPr lang="tr-TR" dirty="0"/>
              <a:t> </a:t>
            </a:r>
            <a:endParaRPr lang="tr-TR" sz="4000" dirty="0" smtClean="0"/>
          </a:p>
        </p:txBody>
      </p:sp>
      <p:sp>
        <p:nvSpPr>
          <p:cNvPr id="5" name="Dikdörtgen 4"/>
          <p:cNvSpPr/>
          <p:nvPr/>
        </p:nvSpPr>
        <p:spPr>
          <a:xfrm>
            <a:off x="609818" y="1268760"/>
            <a:ext cx="8210654" cy="923330"/>
          </a:xfrm>
          <a:prstGeom prst="rect">
            <a:avLst/>
          </a:prstGeom>
        </p:spPr>
        <p:txBody>
          <a:bodyPr wrap="square">
            <a:spAutoFit/>
          </a:bodyPr>
          <a:lstStyle/>
          <a:p>
            <a:endParaRPr lang="tr-TR" dirty="0" smtClean="0">
              <a:latin typeface="Times New Roman" panose="02020603050405020304" pitchFamily="18" charset="0"/>
              <a:ea typeface="Calibri" panose="020F0502020204030204" pitchFamily="34" charset="0"/>
            </a:endParaRPr>
          </a:p>
          <a:p>
            <a:endParaRPr lang="tr-TR" dirty="0"/>
          </a:p>
          <a:p>
            <a:endParaRPr lang="tr-TR" dirty="0"/>
          </a:p>
        </p:txBody>
      </p:sp>
      <p:sp>
        <p:nvSpPr>
          <p:cNvPr id="6" name="İçerik Yer Tutucusu 13"/>
          <p:cNvSpPr txBox="1">
            <a:spLocks/>
          </p:cNvSpPr>
          <p:nvPr/>
        </p:nvSpPr>
        <p:spPr>
          <a:xfrm>
            <a:off x="781050" y="1978025"/>
            <a:ext cx="7886700"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tr" smtClean="0"/>
              <a:t>ERGENLİK DÖNEMİ KİŞİLİK GELİŞİMİ</a:t>
            </a:r>
          </a:p>
          <a:p>
            <a:r>
              <a:rPr lang="tr" smtClean="0"/>
              <a:t>SORUMLUMLUK BİLİNCİ</a:t>
            </a:r>
            <a:endParaRPr lang="tr"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3316298"/>
            <a:ext cx="3968750" cy="288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628650" y="365126"/>
            <a:ext cx="7886700" cy="1460499"/>
          </a:xfrm>
        </p:spPr>
        <p:txBody>
          <a:bodyPr>
            <a:noAutofit/>
          </a:bodyPr>
          <a:lstStyle/>
          <a:p>
            <a:pPr algn="ctr"/>
            <a:r>
              <a:rPr lang="tr-TR" sz="2800" b="1" dirty="0">
                <a:solidFill>
                  <a:srgbClr val="C00000"/>
                </a:solidFill>
                <a:latin typeface="Times New Roman" panose="02020603050405020304" pitchFamily="18" charset="0"/>
                <a:cs typeface="Times New Roman" panose="02020603050405020304" pitchFamily="18" charset="0"/>
              </a:rPr>
              <a:t>ERGENLİK DÖNEMİ KİŞİLİK GELİŞİMİ</a:t>
            </a:r>
            <a:endParaRPr lang="tr-TR" sz="2800" b="1" dirty="0">
              <a:solidFill>
                <a:srgbClr val="C00000"/>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1263" y="3284984"/>
            <a:ext cx="3322737" cy="316835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a:xfrm>
            <a:off x="628650" y="1825625"/>
            <a:ext cx="5527526" cy="3835623"/>
          </a:xfrm>
        </p:spPr>
        <p:txBody>
          <a:bodyPr>
            <a:normAutofit fontScale="55000" lnSpcReduction="20000"/>
          </a:bodyPr>
          <a:lstStyle/>
          <a:p>
            <a:pPr marL="0" indent="0">
              <a:buNone/>
            </a:pPr>
            <a:r>
              <a:rPr lang="tr-TR" sz="3600" dirty="0"/>
              <a:t>Ergenlik dönemi, çocukluktan yetişkinliğe adım atarken yaşanılan geçiş dönemidir.</a:t>
            </a:r>
          </a:p>
          <a:p>
            <a:pPr marL="0" indent="0">
              <a:buNone/>
            </a:pPr>
            <a:endParaRPr lang="tr-TR" sz="3600" dirty="0"/>
          </a:p>
          <a:p>
            <a:pPr marL="0" indent="0">
              <a:buNone/>
            </a:pPr>
            <a:r>
              <a:rPr lang="tr-TR" sz="3600" dirty="0"/>
              <a:t>Yaş aralığı olarak ortalama 13 ile 20 yaş arasını kapsamaktadır.</a:t>
            </a:r>
          </a:p>
          <a:p>
            <a:pPr marL="0" indent="0">
              <a:buNone/>
            </a:pPr>
            <a:endParaRPr lang="tr-TR" sz="3600" dirty="0"/>
          </a:p>
          <a:p>
            <a:pPr marL="0" indent="0">
              <a:buNone/>
            </a:pPr>
            <a:r>
              <a:rPr lang="tr-TR" sz="3600" dirty="0"/>
              <a:t>Ergenlik döneminde hem fiziksel hem bilişsel olarak değişim yaşanmaktadır. Takdir edersiniz ki sancısız bir değişim mümkün değildir. </a:t>
            </a:r>
          </a:p>
          <a:p>
            <a:pPr marL="0" indent="0">
              <a:buNone/>
            </a:pPr>
            <a:endParaRPr lang="tr-TR" sz="3600" dirty="0"/>
          </a:p>
          <a:p>
            <a:pPr marL="0" indent="0">
              <a:buNone/>
            </a:pPr>
            <a:r>
              <a:rPr lang="tr-TR" sz="3600" dirty="0"/>
              <a:t>Ergenlik döneminde “Kimlik Arama duygusu “ ortaya çıkar. </a:t>
            </a:r>
          </a:p>
          <a:p>
            <a:pPr marL="0" indent="0">
              <a:buNone/>
            </a:pPr>
            <a:endParaRPr lang="tr-TR" sz="3600"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628650" y="476672"/>
            <a:ext cx="8085634" cy="1512168"/>
          </a:xfrm>
        </p:spPr>
        <p:txBody>
          <a:bodyPr>
            <a:noAutofit/>
          </a:bodyPr>
          <a:lstStyle/>
          <a:p>
            <a:pPr algn="ctr"/>
            <a:r>
              <a:rPr lang="tr-TR" sz="4000" b="1" dirty="0" smtClean="0">
                <a:solidFill>
                  <a:srgbClr val="C00000"/>
                </a:solidFill>
                <a:latin typeface="Times New Roman" panose="02020603050405020304" pitchFamily="18" charset="0"/>
                <a:cs typeface="Times New Roman" panose="02020603050405020304" pitchFamily="18" charset="0"/>
              </a:rPr>
              <a:t/>
            </a:r>
            <a:br>
              <a:rPr lang="tr-TR" sz="4000" b="1" dirty="0" smtClean="0">
                <a:solidFill>
                  <a:srgbClr val="C00000"/>
                </a:solidFill>
                <a:latin typeface="Times New Roman" panose="02020603050405020304" pitchFamily="18" charset="0"/>
                <a:cs typeface="Times New Roman" panose="02020603050405020304" pitchFamily="18" charset="0"/>
              </a:rPr>
            </a:br>
            <a:r>
              <a:rPr lang="tr-TR" sz="4000" b="1" dirty="0" smtClean="0">
                <a:solidFill>
                  <a:srgbClr val="C00000"/>
                </a:solidFill>
                <a:latin typeface="Times New Roman" panose="02020603050405020304" pitchFamily="18" charset="0"/>
                <a:cs typeface="Times New Roman" panose="02020603050405020304" pitchFamily="18" charset="0"/>
              </a:rPr>
              <a:t/>
            </a:r>
            <a:br>
              <a:rPr lang="tr-TR" sz="4000" b="1" dirty="0" smtClean="0">
                <a:solidFill>
                  <a:srgbClr val="C00000"/>
                </a:solidFill>
                <a:latin typeface="Times New Roman" panose="02020603050405020304" pitchFamily="18" charset="0"/>
                <a:cs typeface="Times New Roman" panose="02020603050405020304" pitchFamily="18" charset="0"/>
              </a:rPr>
            </a:br>
            <a:r>
              <a:rPr lang="tr-TR" sz="4000" b="1" dirty="0">
                <a:solidFill>
                  <a:srgbClr val="C00000"/>
                </a:solidFill>
                <a:latin typeface="Times New Roman" panose="02020603050405020304" pitchFamily="18" charset="0"/>
                <a:cs typeface="Times New Roman" panose="02020603050405020304" pitchFamily="18" charset="0"/>
              </a:rPr>
              <a:t/>
            </a:r>
            <a:br>
              <a:rPr lang="tr-TR" sz="4000" b="1" dirty="0">
                <a:solidFill>
                  <a:srgbClr val="C00000"/>
                </a:solidFill>
                <a:latin typeface="Times New Roman" panose="02020603050405020304" pitchFamily="18" charset="0"/>
                <a:cs typeface="Times New Roman" panose="02020603050405020304" pitchFamily="18" charset="0"/>
              </a:rPr>
            </a:br>
            <a:r>
              <a:rPr lang="tr-TR" sz="4000" b="1" dirty="0" smtClean="0">
                <a:solidFill>
                  <a:srgbClr val="C00000"/>
                </a:solidFill>
                <a:latin typeface="Times New Roman" panose="02020603050405020304" pitchFamily="18" charset="0"/>
                <a:cs typeface="Times New Roman" panose="02020603050405020304" pitchFamily="18" charset="0"/>
              </a:rPr>
              <a:t/>
            </a:r>
            <a:br>
              <a:rPr lang="tr-TR" sz="4000" b="1" dirty="0" smtClean="0">
                <a:solidFill>
                  <a:srgbClr val="C00000"/>
                </a:solidFill>
                <a:latin typeface="Times New Roman" panose="02020603050405020304" pitchFamily="18" charset="0"/>
                <a:cs typeface="Times New Roman" panose="02020603050405020304" pitchFamily="18" charset="0"/>
              </a:rPr>
            </a:br>
            <a:r>
              <a:rPr lang="tr-TR" sz="4000" b="1" dirty="0">
                <a:solidFill>
                  <a:srgbClr val="C00000"/>
                </a:solidFill>
                <a:latin typeface="Times New Roman" panose="02020603050405020304" pitchFamily="18" charset="0"/>
                <a:cs typeface="Times New Roman" panose="02020603050405020304" pitchFamily="18" charset="0"/>
              </a:rPr>
              <a:t>ERGENLİK DÖNEMİ KİŞİLİK GELİŞİMİ</a:t>
            </a:r>
            <a:r>
              <a:rPr lang="tr-TR" sz="4000" b="1" dirty="0">
                <a:solidFill>
                  <a:srgbClr val="C00000"/>
                </a:solidFill>
                <a:latin typeface="Times New Roman" panose="02020603050405020304" pitchFamily="18" charset="0"/>
                <a:cs typeface="Times New Roman" panose="02020603050405020304" pitchFamily="18" charset="0"/>
              </a:rPr>
              <a:t/>
            </a:r>
            <a:br>
              <a:rPr lang="tr-TR" sz="4000" b="1" dirty="0">
                <a:solidFill>
                  <a:srgbClr val="C00000"/>
                </a:solidFill>
                <a:latin typeface="Times New Roman" panose="02020603050405020304" pitchFamily="18" charset="0"/>
                <a:cs typeface="Times New Roman" panose="02020603050405020304" pitchFamily="18" charset="0"/>
              </a:rPr>
            </a:br>
            <a:r>
              <a:rPr lang="tr-TR" sz="4000" b="1" dirty="0" smtClean="0">
                <a:solidFill>
                  <a:srgbClr val="C00000"/>
                </a:solidFill>
                <a:latin typeface="Times New Roman" panose="02020603050405020304" pitchFamily="18" charset="0"/>
                <a:cs typeface="Times New Roman" panose="02020603050405020304" pitchFamily="18" charset="0"/>
              </a:rPr>
              <a:t/>
            </a:r>
            <a:br>
              <a:rPr lang="tr-TR" sz="4000" b="1" dirty="0" smtClean="0">
                <a:solidFill>
                  <a:srgbClr val="C00000"/>
                </a:solidFill>
                <a:latin typeface="Times New Roman" panose="02020603050405020304" pitchFamily="18" charset="0"/>
                <a:cs typeface="Times New Roman" panose="02020603050405020304" pitchFamily="18" charset="0"/>
              </a:rPr>
            </a:br>
            <a:r>
              <a:rPr lang="tr-TR" sz="3600" b="1" dirty="0">
                <a:solidFill>
                  <a:srgbClr val="C00000"/>
                </a:solidFill>
                <a:latin typeface="Times New Roman" panose="02020603050405020304" pitchFamily="18" charset="0"/>
                <a:cs typeface="Times New Roman" panose="02020603050405020304" pitchFamily="18" charset="0"/>
              </a:rPr>
              <a:t/>
            </a:r>
            <a:br>
              <a:rPr lang="tr-TR" sz="3600" b="1" dirty="0">
                <a:solidFill>
                  <a:srgbClr val="C00000"/>
                </a:solidFill>
                <a:latin typeface="Times New Roman" panose="02020603050405020304" pitchFamily="18" charset="0"/>
                <a:cs typeface="Times New Roman" panose="02020603050405020304" pitchFamily="18" charset="0"/>
              </a:rPr>
            </a:br>
            <a:r>
              <a:rPr lang="tr-TR" sz="3200" b="1" dirty="0">
                <a:solidFill>
                  <a:srgbClr val="C00000"/>
                </a:solidFill>
                <a:latin typeface="Times New Roman" panose="02020603050405020304" pitchFamily="18" charset="0"/>
                <a:cs typeface="Times New Roman" panose="02020603050405020304" pitchFamily="18" charset="0"/>
              </a:rPr>
              <a:t/>
            </a:r>
            <a:br>
              <a:rPr lang="tr-TR" sz="3200" b="1" dirty="0">
                <a:solidFill>
                  <a:srgbClr val="C00000"/>
                </a:solidFill>
                <a:latin typeface="Times New Roman" panose="02020603050405020304" pitchFamily="18" charset="0"/>
                <a:cs typeface="Times New Roman" panose="02020603050405020304" pitchFamily="18" charset="0"/>
              </a:rPr>
            </a:br>
            <a:endParaRPr lang="tr-TR" sz="4000" dirty="0"/>
          </a:p>
        </p:txBody>
      </p:sp>
      <p:sp>
        <p:nvSpPr>
          <p:cNvPr id="3" name="İçerik Yer Tutucusu 2"/>
          <p:cNvSpPr>
            <a:spLocks noGrp="1"/>
          </p:cNvSpPr>
          <p:nvPr>
            <p:ph idx="1"/>
          </p:nvPr>
        </p:nvSpPr>
        <p:spPr>
          <a:xfrm>
            <a:off x="628650" y="2204863"/>
            <a:ext cx="4591422" cy="3816425"/>
          </a:xfrm>
        </p:spPr>
        <p:txBody>
          <a:bodyPr>
            <a:normAutofit/>
          </a:bodyPr>
          <a:lstStyle/>
          <a:p>
            <a:pPr marL="285750" lvl="0" indent="-285750" defTabSz="914400">
              <a:lnSpc>
                <a:spcPct val="100000"/>
              </a:lnSpc>
              <a:spcBef>
                <a:spcPts val="0"/>
              </a:spcBef>
            </a:pPr>
            <a:r>
              <a:rPr lang="tr-TR" sz="1800" dirty="0"/>
              <a:t>Verdiği kararlardan çabuk vazgeçer. Her duyguya ve her düşünceye mutlaka bir itirazı vardır. </a:t>
            </a:r>
          </a:p>
          <a:p>
            <a:pPr marL="285750" lvl="0" indent="-285750" defTabSz="914400">
              <a:lnSpc>
                <a:spcPct val="100000"/>
              </a:lnSpc>
              <a:spcBef>
                <a:spcPts val="0"/>
              </a:spcBef>
            </a:pPr>
            <a:endParaRPr lang="tr-TR" sz="1800" dirty="0" smtClean="0"/>
          </a:p>
          <a:p>
            <a:pPr marL="285750" lvl="0" indent="-285750" defTabSz="914400">
              <a:lnSpc>
                <a:spcPct val="100000"/>
              </a:lnSpc>
              <a:spcBef>
                <a:spcPts val="0"/>
              </a:spcBef>
            </a:pPr>
            <a:r>
              <a:rPr lang="tr-TR" sz="1800" dirty="0" smtClean="0"/>
              <a:t>Genellikle </a:t>
            </a:r>
            <a:r>
              <a:rPr lang="tr-TR" sz="1800" dirty="0"/>
              <a:t>duygularını paylaşmak istemez ve “Siz beni anlamıyorsunuz” gibi sözler ile kendisini yalnızlığa iter. </a:t>
            </a:r>
            <a:endParaRPr lang="tr-TR" sz="1800" dirty="0" smtClean="0"/>
          </a:p>
          <a:p>
            <a:pPr marL="285750" lvl="0" indent="-285750" defTabSz="914400">
              <a:lnSpc>
                <a:spcPct val="100000"/>
              </a:lnSpc>
              <a:spcBef>
                <a:spcPts val="0"/>
              </a:spcBef>
            </a:pPr>
            <a:endParaRPr lang="tr-TR" sz="1800" dirty="0"/>
          </a:p>
          <a:p>
            <a:pPr marL="285750" lvl="0" indent="-285750" defTabSz="914400">
              <a:lnSpc>
                <a:spcPct val="100000"/>
              </a:lnSpc>
              <a:spcBef>
                <a:spcPts val="0"/>
              </a:spcBef>
            </a:pPr>
            <a:r>
              <a:rPr lang="tr-TR" sz="1800" dirty="0" smtClean="0"/>
              <a:t>Dünyanın </a:t>
            </a:r>
            <a:r>
              <a:rPr lang="tr-TR" sz="1800" dirty="0"/>
              <a:t>merkezine kendisini koyar.</a:t>
            </a:r>
          </a:p>
          <a:p>
            <a:pPr marL="285750" lvl="0" indent="-285750" defTabSz="914400">
              <a:lnSpc>
                <a:spcPct val="100000"/>
              </a:lnSpc>
              <a:spcBef>
                <a:spcPts val="0"/>
              </a:spcBef>
            </a:pPr>
            <a:endParaRPr lang="tr-TR" sz="1800" dirty="0" smtClean="0"/>
          </a:p>
          <a:p>
            <a:pPr marL="285750" lvl="0" indent="-285750" defTabSz="914400">
              <a:lnSpc>
                <a:spcPct val="100000"/>
              </a:lnSpc>
              <a:spcBef>
                <a:spcPts val="0"/>
              </a:spcBef>
            </a:pPr>
            <a:r>
              <a:rPr lang="tr-TR" sz="1800" dirty="0" smtClean="0"/>
              <a:t> </a:t>
            </a:r>
            <a:r>
              <a:rPr lang="tr-TR" sz="1800" dirty="0"/>
              <a:t>İnişleri çıkışları çok fazladır. Bir gün iyiyken bir gün sinirli olabilir. </a:t>
            </a: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1263" y="3284984"/>
            <a:ext cx="3322737" cy="316835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77376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628650" y="476672"/>
            <a:ext cx="8085634" cy="1512168"/>
          </a:xfrm>
        </p:spPr>
        <p:txBody>
          <a:bodyPr>
            <a:noAutofit/>
          </a:bodyPr>
          <a:lstStyle/>
          <a:p>
            <a:pPr algn="ctr"/>
            <a:r>
              <a:rPr lang="tr-TR" sz="4000" b="1" dirty="0" smtClean="0">
                <a:solidFill>
                  <a:srgbClr val="C00000"/>
                </a:solidFill>
                <a:latin typeface="Times New Roman" panose="02020603050405020304" pitchFamily="18" charset="0"/>
                <a:cs typeface="Times New Roman" panose="02020603050405020304" pitchFamily="18" charset="0"/>
              </a:rPr>
              <a:t/>
            </a:r>
            <a:br>
              <a:rPr lang="tr-TR" sz="4000" b="1" dirty="0" smtClean="0">
                <a:solidFill>
                  <a:srgbClr val="C00000"/>
                </a:solidFill>
                <a:latin typeface="Times New Roman" panose="02020603050405020304" pitchFamily="18" charset="0"/>
                <a:cs typeface="Times New Roman" panose="02020603050405020304" pitchFamily="18" charset="0"/>
              </a:rPr>
            </a:br>
            <a:r>
              <a:rPr lang="tr-TR" sz="4000" b="1" dirty="0" smtClean="0">
                <a:solidFill>
                  <a:srgbClr val="C00000"/>
                </a:solidFill>
                <a:latin typeface="Times New Roman" panose="02020603050405020304" pitchFamily="18" charset="0"/>
                <a:cs typeface="Times New Roman" panose="02020603050405020304" pitchFamily="18" charset="0"/>
              </a:rPr>
              <a:t/>
            </a:r>
            <a:br>
              <a:rPr lang="tr-TR" sz="4000" b="1" dirty="0" smtClean="0">
                <a:solidFill>
                  <a:srgbClr val="C00000"/>
                </a:solidFill>
                <a:latin typeface="Times New Roman" panose="02020603050405020304" pitchFamily="18" charset="0"/>
                <a:cs typeface="Times New Roman" panose="02020603050405020304" pitchFamily="18" charset="0"/>
              </a:rPr>
            </a:br>
            <a:r>
              <a:rPr lang="tr-TR" sz="4000" b="1" dirty="0">
                <a:solidFill>
                  <a:srgbClr val="C00000"/>
                </a:solidFill>
                <a:latin typeface="Times New Roman" panose="02020603050405020304" pitchFamily="18" charset="0"/>
                <a:cs typeface="Times New Roman" panose="02020603050405020304" pitchFamily="18" charset="0"/>
              </a:rPr>
              <a:t/>
            </a:r>
            <a:br>
              <a:rPr lang="tr-TR" sz="4000" b="1" dirty="0">
                <a:solidFill>
                  <a:srgbClr val="C00000"/>
                </a:solidFill>
                <a:latin typeface="Times New Roman" panose="02020603050405020304" pitchFamily="18" charset="0"/>
                <a:cs typeface="Times New Roman" panose="02020603050405020304" pitchFamily="18" charset="0"/>
              </a:rPr>
            </a:br>
            <a:r>
              <a:rPr lang="tr-TR" sz="4000" b="1" dirty="0" smtClean="0">
                <a:solidFill>
                  <a:srgbClr val="C00000"/>
                </a:solidFill>
                <a:latin typeface="Times New Roman" panose="02020603050405020304" pitchFamily="18" charset="0"/>
                <a:cs typeface="Times New Roman" panose="02020603050405020304" pitchFamily="18" charset="0"/>
              </a:rPr>
              <a:t/>
            </a:r>
            <a:br>
              <a:rPr lang="tr-TR" sz="4000" b="1" dirty="0" smtClean="0">
                <a:solidFill>
                  <a:srgbClr val="C00000"/>
                </a:solidFill>
                <a:latin typeface="Times New Roman" panose="02020603050405020304" pitchFamily="18" charset="0"/>
                <a:cs typeface="Times New Roman" panose="02020603050405020304" pitchFamily="18" charset="0"/>
              </a:rPr>
            </a:br>
            <a:r>
              <a:rPr lang="tr-TR" sz="4000" b="1" dirty="0">
                <a:solidFill>
                  <a:srgbClr val="C00000"/>
                </a:solidFill>
                <a:latin typeface="Times New Roman" panose="02020603050405020304" pitchFamily="18" charset="0"/>
                <a:cs typeface="Times New Roman" panose="02020603050405020304" pitchFamily="18" charset="0"/>
              </a:rPr>
              <a:t>ERGENLİK DÖNEMİ KİŞİLİK GELİŞİMİ</a:t>
            </a:r>
            <a:r>
              <a:rPr lang="tr-TR" sz="4000" b="1" dirty="0">
                <a:solidFill>
                  <a:srgbClr val="C00000"/>
                </a:solidFill>
                <a:latin typeface="Times New Roman" panose="02020603050405020304" pitchFamily="18" charset="0"/>
                <a:cs typeface="Times New Roman" panose="02020603050405020304" pitchFamily="18" charset="0"/>
              </a:rPr>
              <a:t/>
            </a:r>
            <a:br>
              <a:rPr lang="tr-TR" sz="4000" b="1" dirty="0">
                <a:solidFill>
                  <a:srgbClr val="C00000"/>
                </a:solidFill>
                <a:latin typeface="Times New Roman" panose="02020603050405020304" pitchFamily="18" charset="0"/>
                <a:cs typeface="Times New Roman" panose="02020603050405020304" pitchFamily="18" charset="0"/>
              </a:rPr>
            </a:br>
            <a:r>
              <a:rPr lang="tr-TR" sz="4000" b="1" dirty="0" smtClean="0">
                <a:solidFill>
                  <a:srgbClr val="C00000"/>
                </a:solidFill>
                <a:latin typeface="Times New Roman" panose="02020603050405020304" pitchFamily="18" charset="0"/>
                <a:cs typeface="Times New Roman" panose="02020603050405020304" pitchFamily="18" charset="0"/>
              </a:rPr>
              <a:t/>
            </a:r>
            <a:br>
              <a:rPr lang="tr-TR" sz="4000" b="1" dirty="0" smtClean="0">
                <a:solidFill>
                  <a:srgbClr val="C00000"/>
                </a:solidFill>
                <a:latin typeface="Times New Roman" panose="02020603050405020304" pitchFamily="18" charset="0"/>
                <a:cs typeface="Times New Roman" panose="02020603050405020304" pitchFamily="18" charset="0"/>
              </a:rPr>
            </a:br>
            <a:r>
              <a:rPr lang="tr-TR" sz="3600" b="1" dirty="0">
                <a:solidFill>
                  <a:srgbClr val="C00000"/>
                </a:solidFill>
                <a:latin typeface="Times New Roman" panose="02020603050405020304" pitchFamily="18" charset="0"/>
                <a:cs typeface="Times New Roman" panose="02020603050405020304" pitchFamily="18" charset="0"/>
              </a:rPr>
              <a:t/>
            </a:r>
            <a:br>
              <a:rPr lang="tr-TR" sz="3600" b="1" dirty="0">
                <a:solidFill>
                  <a:srgbClr val="C00000"/>
                </a:solidFill>
                <a:latin typeface="Times New Roman" panose="02020603050405020304" pitchFamily="18" charset="0"/>
                <a:cs typeface="Times New Roman" panose="02020603050405020304" pitchFamily="18" charset="0"/>
              </a:rPr>
            </a:br>
            <a:r>
              <a:rPr lang="tr-TR" sz="3200" b="1" dirty="0">
                <a:solidFill>
                  <a:srgbClr val="C00000"/>
                </a:solidFill>
                <a:latin typeface="Times New Roman" panose="02020603050405020304" pitchFamily="18" charset="0"/>
                <a:cs typeface="Times New Roman" panose="02020603050405020304" pitchFamily="18" charset="0"/>
              </a:rPr>
              <a:t/>
            </a:r>
            <a:br>
              <a:rPr lang="tr-TR" sz="3200" b="1" dirty="0">
                <a:solidFill>
                  <a:srgbClr val="C00000"/>
                </a:solidFill>
                <a:latin typeface="Times New Roman" panose="02020603050405020304" pitchFamily="18" charset="0"/>
                <a:cs typeface="Times New Roman" panose="02020603050405020304" pitchFamily="18" charset="0"/>
              </a:rPr>
            </a:br>
            <a:endParaRPr lang="tr-TR" sz="4000" dirty="0"/>
          </a:p>
        </p:txBody>
      </p:sp>
      <p:sp>
        <p:nvSpPr>
          <p:cNvPr id="3" name="İçerik Yer Tutucusu 2"/>
          <p:cNvSpPr>
            <a:spLocks noGrp="1"/>
          </p:cNvSpPr>
          <p:nvPr>
            <p:ph idx="1"/>
          </p:nvPr>
        </p:nvSpPr>
        <p:spPr>
          <a:xfrm>
            <a:off x="628650" y="2204863"/>
            <a:ext cx="4591422" cy="3816425"/>
          </a:xfrm>
        </p:spPr>
        <p:txBody>
          <a:bodyPr>
            <a:normAutofit/>
          </a:bodyPr>
          <a:lstStyle/>
          <a:p>
            <a:pPr marL="285750" lvl="0" indent="-285750" defTabSz="914400">
              <a:lnSpc>
                <a:spcPct val="100000"/>
              </a:lnSpc>
              <a:spcBef>
                <a:spcPts val="0"/>
              </a:spcBef>
            </a:pPr>
            <a:r>
              <a:rPr lang="tr-TR" sz="1800" dirty="0"/>
              <a:t>Tutarsız davranış modeli görülür. Aslında bu başkaldırı “Kimlik arayışı duygusunun” bir sonucudur. </a:t>
            </a:r>
            <a:endParaRPr lang="tr-TR" sz="1800" dirty="0" smtClean="0"/>
          </a:p>
          <a:p>
            <a:pPr marL="0" lvl="0" indent="0" defTabSz="914400">
              <a:lnSpc>
                <a:spcPct val="100000"/>
              </a:lnSpc>
              <a:spcBef>
                <a:spcPts val="0"/>
              </a:spcBef>
              <a:buNone/>
            </a:pPr>
            <a:endParaRPr lang="tr-TR" sz="1800" dirty="0"/>
          </a:p>
          <a:p>
            <a:pPr marL="285750" lvl="0" indent="-285750" defTabSz="914400">
              <a:lnSpc>
                <a:spcPct val="100000"/>
              </a:lnSpc>
              <a:spcBef>
                <a:spcPts val="0"/>
              </a:spcBef>
            </a:pPr>
            <a:r>
              <a:rPr lang="tr-TR" sz="1800" dirty="0"/>
              <a:t>Aile ile çatışma, arkadaşa daha fazla önem verme durumu görülür. </a:t>
            </a:r>
            <a:endParaRPr lang="tr-TR" sz="1800" dirty="0" smtClean="0"/>
          </a:p>
          <a:p>
            <a:pPr marL="0" lvl="0" indent="0" defTabSz="914400">
              <a:lnSpc>
                <a:spcPct val="100000"/>
              </a:lnSpc>
              <a:spcBef>
                <a:spcPts val="0"/>
              </a:spcBef>
              <a:buNone/>
            </a:pPr>
            <a:endParaRPr lang="tr-TR" sz="1800" dirty="0"/>
          </a:p>
          <a:p>
            <a:pPr marL="285750" lvl="0" indent="-285750" defTabSz="914400">
              <a:lnSpc>
                <a:spcPct val="100000"/>
              </a:lnSpc>
              <a:spcBef>
                <a:spcPts val="0"/>
              </a:spcBef>
            </a:pPr>
            <a:r>
              <a:rPr lang="tr-TR" sz="1800" dirty="0"/>
              <a:t>Ergenlik dönemine kadar birey ailesine bağımlı yaşar. Bu bağımlılık ergenlik döneminde yavaş yavaş ayrışmaya başlar. Karar almak, sorumluluk taşımak, özgür davranmak ve düşünmenin bedellerini yüklenmek zor gelebilir. </a:t>
            </a: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1263" y="3284984"/>
            <a:ext cx="3322737" cy="316835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3441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611560" y="692696"/>
            <a:ext cx="7886700" cy="1623713"/>
          </a:xfrm>
        </p:spPr>
        <p:txBody>
          <a:bodyPr>
            <a:normAutofit fontScale="90000"/>
          </a:bodyPr>
          <a:lstStyle/>
          <a:p>
            <a:r>
              <a:rPr lang="tr-TR" sz="3200" b="1" dirty="0" smtClean="0">
                <a:solidFill>
                  <a:srgbClr val="C00000"/>
                </a:solidFill>
                <a:latin typeface="Times New Roman" panose="02020603050405020304" pitchFamily="18" charset="0"/>
                <a:cs typeface="Times New Roman" panose="02020603050405020304" pitchFamily="18" charset="0"/>
              </a:rPr>
              <a:t/>
            </a:r>
            <a:br>
              <a:rPr lang="tr-TR" sz="3200" b="1" dirty="0" smtClean="0">
                <a:solidFill>
                  <a:srgbClr val="C00000"/>
                </a:solidFill>
                <a:latin typeface="Times New Roman" panose="02020603050405020304" pitchFamily="18" charset="0"/>
                <a:cs typeface="Times New Roman" panose="02020603050405020304" pitchFamily="18" charset="0"/>
              </a:rPr>
            </a:br>
            <a:r>
              <a:rPr lang="tr-TR" sz="2700" b="1" dirty="0">
                <a:solidFill>
                  <a:srgbClr val="C00000"/>
                </a:solidFill>
                <a:latin typeface="Times New Roman" panose="02020603050405020304" pitchFamily="18" charset="0"/>
                <a:cs typeface="Times New Roman" panose="02020603050405020304" pitchFamily="18" charset="0"/>
              </a:rPr>
              <a:t>“ÇOCUĞUM SADECE DERS ÇALIŞSIN, ONDAN BAŞKA BİR ŞEY İSTEMİYORUM.” DEMEK DOĞRU MU</a:t>
            </a:r>
            <a:r>
              <a:rPr lang="tr-TR" sz="2700" b="1" dirty="0" smtClean="0">
                <a:solidFill>
                  <a:srgbClr val="C00000"/>
                </a:solidFill>
                <a:latin typeface="Times New Roman" panose="02020603050405020304" pitchFamily="18" charset="0"/>
                <a:cs typeface="Times New Roman" panose="02020603050405020304" pitchFamily="18" charset="0"/>
              </a:rPr>
              <a:t>?</a:t>
            </a:r>
            <a:r>
              <a:rPr lang="tr-TR" sz="2700" b="1" dirty="0" smtClean="0">
                <a:solidFill>
                  <a:srgbClr val="C00000"/>
                </a:solidFill>
                <a:latin typeface="Times New Roman" panose="02020603050405020304" pitchFamily="18" charset="0"/>
                <a:cs typeface="Times New Roman" panose="02020603050405020304" pitchFamily="18" charset="0"/>
              </a:rPr>
              <a:t/>
            </a:r>
            <a:br>
              <a:rPr lang="tr-TR" sz="2700" b="1" dirty="0" smtClean="0">
                <a:solidFill>
                  <a:srgbClr val="C00000"/>
                </a:solidFill>
                <a:latin typeface="Times New Roman" panose="02020603050405020304" pitchFamily="18" charset="0"/>
                <a:cs typeface="Times New Roman" panose="02020603050405020304" pitchFamily="18" charset="0"/>
              </a:rPr>
            </a:br>
            <a:endParaRPr lang="tr-TR" sz="4000" dirty="0"/>
          </a:p>
        </p:txBody>
      </p:sp>
      <p:pic>
        <p:nvPicPr>
          <p:cNvPr id="409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55576" y="2348880"/>
            <a:ext cx="7776864" cy="497991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26560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827584" y="620688"/>
            <a:ext cx="7399734" cy="975642"/>
          </a:xfrm>
        </p:spPr>
        <p:txBody>
          <a:bodyPr>
            <a:noAutofit/>
          </a:bodyPr>
          <a:lstStyle/>
          <a:p>
            <a:pPr algn="ctr"/>
            <a:r>
              <a:rPr lang="tr-TR" sz="2400" dirty="0"/>
              <a:t/>
            </a:r>
            <a:br>
              <a:rPr lang="tr-TR" sz="2400" dirty="0"/>
            </a:br>
            <a:endParaRPr lang="tr-TR" sz="2400"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7700" y="2636912"/>
            <a:ext cx="3786300" cy="371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a:xfrm>
            <a:off x="628650" y="1628800"/>
            <a:ext cx="4735438" cy="4548163"/>
          </a:xfrm>
        </p:spPr>
        <p:txBody>
          <a:bodyPr>
            <a:normAutofit fontScale="47500" lnSpcReduction="20000"/>
          </a:bodyPr>
          <a:lstStyle/>
          <a:p>
            <a:r>
              <a:rPr lang="tr-TR" sz="4000" dirty="0"/>
              <a:t>Bazı anne babalardan şunu duyuyorum: </a:t>
            </a:r>
            <a:r>
              <a:rPr lang="tr-TR" sz="4000" u="sng" dirty="0"/>
              <a:t>"Aman hocam, bizim çocuk sadece ders çalışsın, ondan başka bir şey istemeyiz." </a:t>
            </a:r>
          </a:p>
          <a:p>
            <a:r>
              <a:rPr lang="tr-TR" sz="4000" dirty="0"/>
              <a:t>İşin ilginç tarafı, böyle söyleyen ailelerin çocukları, ders çalışma sorumluluklarını da kendi üzerlerine almıyorlar.</a:t>
            </a:r>
          </a:p>
          <a:p>
            <a:r>
              <a:rPr lang="tr-TR" sz="4000" dirty="0"/>
              <a:t> Genelde karşımıza; çalışmayı sevmeyen, sabırsız, sorumluluk almayan çocuk tipi çıkıyor. Çocuk, ailede ekibin bir parçası olduğunu hissetmeli.</a:t>
            </a:r>
          </a:p>
          <a:p>
            <a:r>
              <a:rPr lang="tr-TR" sz="4000" dirty="0"/>
              <a:t> Yaşadığı evin içerisinde yalnızca kendisinin yaşamadığını, yine tek kendisinin istekleri doğrultusunda karar alınamayacağını yaşına ve gelişimine göre bilmelidir. </a:t>
            </a:r>
            <a:endParaRPr lang="tr-TR" sz="4000" dirty="0"/>
          </a:p>
        </p:txBody>
      </p:sp>
    </p:spTree>
    <p:extLst>
      <p:ext uri="{BB962C8B-B14F-4D97-AF65-F5344CB8AC3E}">
        <p14:creationId xmlns:p14="http://schemas.microsoft.com/office/powerpoint/2010/main" val="3115787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611560" y="476672"/>
            <a:ext cx="7886700" cy="1325563"/>
          </a:xfrm>
        </p:spPr>
        <p:txBody>
          <a:bodyPr>
            <a:noAutofit/>
          </a:bodyPr>
          <a:lstStyle/>
          <a:p>
            <a:pPr algn="ctr"/>
            <a:r>
              <a:rPr lang="tr-TR" sz="3600" b="1" dirty="0">
                <a:solidFill>
                  <a:srgbClr val="C00000"/>
                </a:solidFill>
              </a:rPr>
              <a:t>Burada çocuk için 3 önemli dönem vardır:</a:t>
            </a:r>
            <a:endParaRPr lang="tr-TR" sz="1800" b="1" dirty="0">
              <a:solidFill>
                <a:srgbClr val="C00000"/>
              </a:solidFill>
            </a:endParaRPr>
          </a:p>
        </p:txBody>
      </p:sp>
      <p:sp>
        <p:nvSpPr>
          <p:cNvPr id="3" name="İçerik Yer Tutucusu 2"/>
          <p:cNvSpPr>
            <a:spLocks noGrp="1"/>
          </p:cNvSpPr>
          <p:nvPr>
            <p:ph idx="1"/>
          </p:nvPr>
        </p:nvSpPr>
        <p:spPr/>
        <p:txBody>
          <a:bodyPr/>
          <a:lstStyle/>
          <a:p>
            <a:pPr marL="0" indent="0" algn="ctr">
              <a:buNone/>
            </a:pPr>
            <a:endParaRPr lang="tr-TR" sz="2400" dirty="0"/>
          </a:p>
          <a:p>
            <a:endParaRPr lang="tr-TR" sz="3600"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050" y="1600200"/>
            <a:ext cx="7834313"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ctr">
              <a:buNone/>
            </a:pPr>
            <a:endParaRPr lang="tr-TR" sz="2400" dirty="0"/>
          </a:p>
          <a:p>
            <a:endParaRPr lang="tr-TR" sz="3600" dirty="0"/>
          </a:p>
        </p:txBody>
      </p:sp>
      <p:sp>
        <p:nvSpPr>
          <p:cNvPr id="4" name="Dikdörtgen 3"/>
          <p:cNvSpPr/>
          <p:nvPr/>
        </p:nvSpPr>
        <p:spPr>
          <a:xfrm>
            <a:off x="755576" y="1988840"/>
            <a:ext cx="5400600" cy="1323439"/>
          </a:xfrm>
          <a:prstGeom prst="rect">
            <a:avLst/>
          </a:prstGeom>
        </p:spPr>
        <p:txBody>
          <a:bodyPr wrap="square">
            <a:spAutoFit/>
          </a:bodyPr>
          <a:lstStyle/>
          <a:p>
            <a:pPr algn="ctr"/>
            <a:r>
              <a:rPr lang="tr-TR" dirty="0" smtClean="0"/>
              <a:t>“</a:t>
            </a:r>
            <a:r>
              <a:rPr lang="tr-TR" sz="2000" b="1" dirty="0" smtClean="0"/>
              <a:t>HOCAM </a:t>
            </a:r>
            <a:r>
              <a:rPr lang="tr-TR" sz="2000" b="1" dirty="0"/>
              <a:t>BU ÇOCUĞUN </a:t>
            </a:r>
            <a:r>
              <a:rPr lang="tr-TR" sz="2000" b="1" u="sng" dirty="0">
                <a:effectLst>
                  <a:outerShdw blurRad="38100" dist="38100" dir="2700000" algn="tl">
                    <a:srgbClr val="000000">
                      <a:alpha val="43137"/>
                    </a:srgbClr>
                  </a:outerShdw>
                </a:effectLst>
              </a:rPr>
              <a:t>HER ŞEYİ TAM OLDUĞU HALDE</a:t>
            </a:r>
            <a:r>
              <a:rPr lang="tr-TR" sz="2000" b="1" dirty="0"/>
              <a:t> NEDEN BEN SÖYLEMEDEN ÖDEVLERİNİ YAPMIYOR, DERSİNİ ÇALIŞMIYOR? </a:t>
            </a:r>
            <a:br>
              <a:rPr lang="tr-TR" sz="2000" b="1" dirty="0"/>
            </a:br>
            <a:r>
              <a:rPr lang="tr-TR" sz="2000" b="1" dirty="0"/>
              <a:t>BU ÇOCUK NEDEN BÖYLE?”</a:t>
            </a:r>
            <a:r>
              <a:rPr lang="tr-TR" sz="2000" dirty="0"/>
              <a:t> </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2924944"/>
            <a:ext cx="3590472" cy="3397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44783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1872</TotalTime>
  <Words>645</Words>
  <Application>Microsoft Office PowerPoint</Application>
  <PresentationFormat>Ekran Gösterisi (4:3)</PresentationFormat>
  <Paragraphs>93</Paragraphs>
  <Slides>18</Slides>
  <Notes>1</Notes>
  <HiddenSlides>0</HiddenSlides>
  <MMClips>0</MMClips>
  <ScaleCrop>false</ScaleCrop>
  <HeadingPairs>
    <vt:vector size="4" baseType="variant">
      <vt:variant>
        <vt:lpstr>Tema</vt:lpstr>
      </vt:variant>
      <vt:variant>
        <vt:i4>2</vt:i4>
      </vt:variant>
      <vt:variant>
        <vt:lpstr>Slayt Başlıkları</vt:lpstr>
      </vt:variant>
      <vt:variant>
        <vt:i4>18</vt:i4>
      </vt:variant>
    </vt:vector>
  </HeadingPairs>
  <TitlesOfParts>
    <vt:vector size="20" baseType="lpstr">
      <vt:lpstr>Office Teması</vt:lpstr>
      <vt:lpstr>1_Office Teması</vt:lpstr>
      <vt:lpstr>                 </vt:lpstr>
      <vt:lpstr>    İÇERİK </vt:lpstr>
      <vt:lpstr>ERGENLİK DÖNEMİ KİŞİLİK GELİŞİMİ</vt:lpstr>
      <vt:lpstr>    ERGENLİK DÖNEMİ KİŞİLİK GELİŞİMİ    </vt:lpstr>
      <vt:lpstr>    ERGENLİK DÖNEMİ KİŞİLİK GELİŞİMİ    </vt:lpstr>
      <vt:lpstr> “ÇOCUĞUM SADECE DERS ÇALIŞSIN, ONDAN BAŞKA BİR ŞEY İSTEMİYORUM.” DEMEK DOĞRU MU? </vt:lpstr>
      <vt:lpstr> </vt:lpstr>
      <vt:lpstr>Burada çocuk için 3 önemli dönem vardır: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2017-2018 ÖĞRETİM YILI ÖZEL ENDERUN FEN VE ANADOLU LİSESİ  ARA DÖNEM İDARECİLER KAMPI</dc:title>
  <dc:creator>FATİH</dc:creator>
  <cp:lastModifiedBy>Enderun Rehberlik 3</cp:lastModifiedBy>
  <cp:revision>314</cp:revision>
  <dcterms:created xsi:type="dcterms:W3CDTF">2018-01-24T21:42:24Z</dcterms:created>
  <dcterms:modified xsi:type="dcterms:W3CDTF">2023-03-16T14:09:20Z</dcterms:modified>
</cp:coreProperties>
</file>